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0"/>
  </p:handoutMasterIdLst>
  <p:sldIdLst>
    <p:sldId id="256" r:id="rId2"/>
    <p:sldId id="269" r:id="rId3"/>
    <p:sldId id="270" r:id="rId4"/>
    <p:sldId id="275" r:id="rId5"/>
    <p:sldId id="257" r:id="rId6"/>
    <p:sldId id="258" r:id="rId7"/>
    <p:sldId id="259" r:id="rId8"/>
    <p:sldId id="260" r:id="rId9"/>
    <p:sldId id="271" r:id="rId10"/>
    <p:sldId id="272" r:id="rId11"/>
    <p:sldId id="261" r:id="rId12"/>
    <p:sldId id="262" r:id="rId13"/>
    <p:sldId id="273" r:id="rId14"/>
    <p:sldId id="263" r:id="rId15"/>
    <p:sldId id="264" r:id="rId16"/>
    <p:sldId id="265" r:id="rId17"/>
    <p:sldId id="266" r:id="rId18"/>
    <p:sldId id="276" r:id="rId19"/>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7" d="100"/>
          <a:sy n="67" d="100"/>
        </p:scale>
        <p:origin x="64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013CBB08-A90C-4DC3-8085-BBECDFA94225}" type="datetimeFigureOut">
              <a:rPr lang="en-GB" smtClean="0"/>
              <a:t>22/09/2022</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91CB4750-679F-4D15-BC02-2400FCAECDC9}" type="slidenum">
              <a:rPr lang="en-GB" smtClean="0"/>
              <a:t>‹#›</a:t>
            </a:fld>
            <a:endParaRPr lang="en-GB"/>
          </a:p>
        </p:txBody>
      </p:sp>
    </p:spTree>
    <p:extLst>
      <p:ext uri="{BB962C8B-B14F-4D97-AF65-F5344CB8AC3E}">
        <p14:creationId xmlns:p14="http://schemas.microsoft.com/office/powerpoint/2010/main" val="13939026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A9BD54A-4171-4BB6-87EE-F7550402911C}"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1509368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9BD54A-4171-4BB6-87EE-F7550402911C}"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1939262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A9BD54A-4171-4BB6-87EE-F7550402911C}"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486640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A9BD54A-4171-4BB6-87EE-F7550402911C}" type="datetimeFigureOut">
              <a:rPr lang="en-GB" smtClean="0"/>
              <a:t>22/09/2022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32801968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A9BD54A-4171-4BB6-87EE-F7550402911C}" type="datetimeFigureOut">
              <a:rPr lang="en-GB" smtClean="0"/>
              <a:t>22/09/2022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414260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A9BD54A-4171-4BB6-87EE-F7550402911C}" type="datetimeFigureOut">
              <a:rPr lang="en-GB" smtClean="0"/>
              <a:t>22/09/2022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14912582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A9BD54A-4171-4BB6-87EE-F7550402911C}" type="datetimeFigureOut">
              <a:rPr lang="en-GB" smtClean="0"/>
              <a:t>22/09/2022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2320415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A9BD54A-4171-4BB6-87EE-F7550402911C}" type="datetimeFigureOut">
              <a:rPr lang="en-GB" smtClean="0"/>
              <a:t>22/09/2022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1194469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A9BD54A-4171-4BB6-87EE-F7550402911C}" type="datetimeFigureOut">
              <a:rPr lang="en-GB" smtClean="0"/>
              <a:t>22/09/2022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900198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9BD54A-4171-4BB6-87EE-F7550402911C}"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40608531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A9BD54A-4171-4BB6-87EE-F7550402911C}" type="datetimeFigureOut">
              <a:rPr lang="en-GB" smtClean="0"/>
              <a:t>22/09/2022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16C2898-4AF2-42F0-B028-1548F62D43E7}" type="slidenum">
              <a:rPr lang="en-GB" smtClean="0"/>
              <a:t>‹#›</a:t>
            </a:fld>
            <a:endParaRPr lang="en-GB"/>
          </a:p>
        </p:txBody>
      </p:sp>
    </p:spTree>
    <p:extLst>
      <p:ext uri="{BB962C8B-B14F-4D97-AF65-F5344CB8AC3E}">
        <p14:creationId xmlns:p14="http://schemas.microsoft.com/office/powerpoint/2010/main" val="33861813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9BD54A-4171-4BB6-87EE-F7550402911C}" type="datetimeFigureOut">
              <a:rPr lang="en-GB" smtClean="0"/>
              <a:t>22/09/2022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6C2898-4AF2-42F0-B028-1548F62D43E7}" type="slidenum">
              <a:rPr lang="en-GB" smtClean="0"/>
              <a:t>‹#›</a:t>
            </a:fld>
            <a:endParaRPr lang="en-GB"/>
          </a:p>
        </p:txBody>
      </p:sp>
    </p:spTree>
    <p:extLst>
      <p:ext uri="{BB962C8B-B14F-4D97-AF65-F5344CB8AC3E}">
        <p14:creationId xmlns:p14="http://schemas.microsoft.com/office/powerpoint/2010/main" val="16931565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www.youtube.com/watch?v=TTe5_Em0BHQ&amp;t=26s"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45623" y="1473836"/>
            <a:ext cx="9144000" cy="2943497"/>
          </a:xfrm>
        </p:spPr>
        <p:txBody>
          <a:bodyPr/>
          <a:lstStyle/>
          <a:p>
            <a:r>
              <a:rPr lang="en-GB" dirty="0">
                <a:latin typeface="Twinkl" pitchFamily="2" charset="0"/>
              </a:rPr>
              <a:t>Early Reading and Writing. </a:t>
            </a:r>
            <a:br>
              <a:rPr lang="en-GB" dirty="0">
                <a:latin typeface="Twinkl" pitchFamily="2" charset="0"/>
              </a:rPr>
            </a:br>
            <a:r>
              <a:rPr lang="en-GB" dirty="0">
                <a:latin typeface="Twinkl" pitchFamily="2" charset="0"/>
              </a:rPr>
              <a:t>F2</a:t>
            </a:r>
          </a:p>
        </p:txBody>
      </p:sp>
      <p:sp>
        <p:nvSpPr>
          <p:cNvPr id="3" name="Subtitle 2"/>
          <p:cNvSpPr>
            <a:spLocks noGrp="1"/>
          </p:cNvSpPr>
          <p:nvPr>
            <p:ph type="subTitle" idx="1"/>
          </p:nvPr>
        </p:nvSpPr>
        <p:spPr>
          <a:xfrm>
            <a:off x="1445623" y="4594815"/>
            <a:ext cx="9144000" cy="1655762"/>
          </a:xfrm>
        </p:spPr>
        <p:txBody>
          <a:bodyPr/>
          <a:lstStyle/>
          <a:p>
            <a:r>
              <a:rPr lang="en-GB" dirty="0">
                <a:latin typeface="Twinkl" pitchFamily="2" charset="0"/>
              </a:rPr>
              <a:t>How to help your child at home.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86383" y="117444"/>
            <a:ext cx="1715011" cy="1859344"/>
          </a:xfrm>
          <a:prstGeom prst="rect">
            <a:avLst/>
          </a:prstGeom>
        </p:spPr>
      </p:pic>
      <p:pic>
        <p:nvPicPr>
          <p:cNvPr id="5" name="Picture 4"/>
          <p:cNvPicPr>
            <a:picLocks noChangeAspect="1"/>
          </p:cNvPicPr>
          <p:nvPr/>
        </p:nvPicPr>
        <p:blipFill>
          <a:blip r:embed="rId3"/>
          <a:stretch>
            <a:fillRect/>
          </a:stretch>
        </p:blipFill>
        <p:spPr>
          <a:xfrm>
            <a:off x="7367043" y="117444"/>
            <a:ext cx="1391729" cy="1659105"/>
          </a:xfrm>
          <a:prstGeom prst="rect">
            <a:avLst/>
          </a:prstGeom>
        </p:spPr>
      </p:pic>
      <p:pic>
        <p:nvPicPr>
          <p:cNvPr id="6" name="Picture 5"/>
          <p:cNvPicPr>
            <a:picLocks noChangeAspect="1"/>
          </p:cNvPicPr>
          <p:nvPr/>
        </p:nvPicPr>
        <p:blipFill>
          <a:blip r:embed="rId4"/>
          <a:stretch>
            <a:fillRect/>
          </a:stretch>
        </p:blipFill>
        <p:spPr>
          <a:xfrm>
            <a:off x="9647171" y="445702"/>
            <a:ext cx="1589965" cy="2661693"/>
          </a:xfrm>
          <a:prstGeom prst="rect">
            <a:avLst/>
          </a:prstGeom>
        </p:spPr>
      </p:pic>
      <p:pic>
        <p:nvPicPr>
          <p:cNvPr id="7" name="Picture 6"/>
          <p:cNvPicPr>
            <a:picLocks noChangeAspect="1"/>
          </p:cNvPicPr>
          <p:nvPr/>
        </p:nvPicPr>
        <p:blipFill>
          <a:blip r:embed="rId5"/>
          <a:stretch>
            <a:fillRect/>
          </a:stretch>
        </p:blipFill>
        <p:spPr>
          <a:xfrm>
            <a:off x="492617" y="2084535"/>
            <a:ext cx="1596716" cy="2329872"/>
          </a:xfrm>
          <a:prstGeom prst="rect">
            <a:avLst/>
          </a:prstGeom>
        </p:spPr>
      </p:pic>
      <p:pic>
        <p:nvPicPr>
          <p:cNvPr id="8" name="Picture 7"/>
          <p:cNvPicPr>
            <a:picLocks noChangeAspect="1"/>
          </p:cNvPicPr>
          <p:nvPr/>
        </p:nvPicPr>
        <p:blipFill>
          <a:blip r:embed="rId6"/>
          <a:stretch>
            <a:fillRect/>
          </a:stretch>
        </p:blipFill>
        <p:spPr>
          <a:xfrm>
            <a:off x="1933706" y="4550952"/>
            <a:ext cx="1742454" cy="2044928"/>
          </a:xfrm>
          <a:prstGeom prst="rect">
            <a:avLst/>
          </a:prstGeom>
        </p:spPr>
      </p:pic>
      <p:pic>
        <p:nvPicPr>
          <p:cNvPr id="9" name="Picture 8"/>
          <p:cNvPicPr>
            <a:picLocks noChangeAspect="1"/>
          </p:cNvPicPr>
          <p:nvPr/>
        </p:nvPicPr>
        <p:blipFill>
          <a:blip r:embed="rId7"/>
          <a:stretch>
            <a:fillRect/>
          </a:stretch>
        </p:blipFill>
        <p:spPr>
          <a:xfrm>
            <a:off x="9114628" y="3449260"/>
            <a:ext cx="2786174" cy="3210505"/>
          </a:xfrm>
          <a:prstGeom prst="rect">
            <a:avLst/>
          </a:prstGeom>
        </p:spPr>
      </p:pic>
      <p:pic>
        <p:nvPicPr>
          <p:cNvPr id="10" name="Picture 9"/>
          <p:cNvPicPr>
            <a:picLocks noChangeAspect="1"/>
          </p:cNvPicPr>
          <p:nvPr/>
        </p:nvPicPr>
        <p:blipFill>
          <a:blip r:embed="rId8"/>
          <a:stretch>
            <a:fillRect/>
          </a:stretch>
        </p:blipFill>
        <p:spPr>
          <a:xfrm>
            <a:off x="1355305" y="61266"/>
            <a:ext cx="1983616" cy="1915522"/>
          </a:xfrm>
          <a:prstGeom prst="rect">
            <a:avLst/>
          </a:prstGeom>
        </p:spPr>
      </p:pic>
      <p:pic>
        <p:nvPicPr>
          <p:cNvPr id="11" name="Picture 10"/>
          <p:cNvPicPr>
            <a:picLocks noChangeAspect="1"/>
          </p:cNvPicPr>
          <p:nvPr/>
        </p:nvPicPr>
        <p:blipFill>
          <a:blip r:embed="rId9"/>
          <a:stretch>
            <a:fillRect/>
          </a:stretch>
        </p:blipFill>
        <p:spPr>
          <a:xfrm>
            <a:off x="7066995" y="4972594"/>
            <a:ext cx="1674849" cy="1766343"/>
          </a:xfrm>
          <a:prstGeom prst="rect">
            <a:avLst/>
          </a:prstGeom>
        </p:spPr>
      </p:pic>
      <p:pic>
        <p:nvPicPr>
          <p:cNvPr id="12" name="Picture 11"/>
          <p:cNvPicPr>
            <a:picLocks noChangeAspect="1"/>
          </p:cNvPicPr>
          <p:nvPr/>
        </p:nvPicPr>
        <p:blipFill>
          <a:blip r:embed="rId10"/>
          <a:stretch>
            <a:fillRect/>
          </a:stretch>
        </p:blipFill>
        <p:spPr>
          <a:xfrm>
            <a:off x="241729" y="4487068"/>
            <a:ext cx="1456730" cy="2172697"/>
          </a:xfrm>
          <a:prstGeom prst="rect">
            <a:avLst/>
          </a:prstGeom>
        </p:spPr>
      </p:pic>
      <p:pic>
        <p:nvPicPr>
          <p:cNvPr id="13" name="Picture 12"/>
          <p:cNvPicPr>
            <a:picLocks noChangeAspect="1"/>
          </p:cNvPicPr>
          <p:nvPr/>
        </p:nvPicPr>
        <p:blipFill>
          <a:blip r:embed="rId11"/>
          <a:stretch>
            <a:fillRect/>
          </a:stretch>
        </p:blipFill>
        <p:spPr>
          <a:xfrm>
            <a:off x="4880054" y="5084739"/>
            <a:ext cx="1571488" cy="1654198"/>
          </a:xfrm>
          <a:prstGeom prst="rect">
            <a:avLst/>
          </a:prstGeom>
        </p:spPr>
      </p:pic>
    </p:spTree>
    <p:extLst>
      <p:ext uri="{BB962C8B-B14F-4D97-AF65-F5344CB8AC3E}">
        <p14:creationId xmlns:p14="http://schemas.microsoft.com/office/powerpoint/2010/main" val="38655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The Early Years Curriculum</a:t>
            </a:r>
          </a:p>
        </p:txBody>
      </p:sp>
      <p:sp>
        <p:nvSpPr>
          <p:cNvPr id="3" name="Content Placeholder 2"/>
          <p:cNvSpPr>
            <a:spLocks noGrp="1"/>
          </p:cNvSpPr>
          <p:nvPr>
            <p:ph idx="1"/>
          </p:nvPr>
        </p:nvSpPr>
        <p:spPr>
          <a:xfrm>
            <a:off x="838200" y="1524000"/>
            <a:ext cx="10515600" cy="5143500"/>
          </a:xfrm>
        </p:spPr>
        <p:txBody>
          <a:bodyPr>
            <a:normAutofit fontScale="47500" lnSpcReduction="20000"/>
          </a:bodyPr>
          <a:lstStyle/>
          <a:p>
            <a:pPr marL="0" indent="0" algn="ctr">
              <a:buNone/>
            </a:pPr>
            <a:r>
              <a:rPr lang="en-GB" sz="3800" dirty="0">
                <a:latin typeface="Twinkl" pitchFamily="2" charset="0"/>
              </a:rPr>
              <a:t>We have a </a:t>
            </a:r>
            <a:r>
              <a:rPr lang="en-GB" sz="3800" dirty="0">
                <a:solidFill>
                  <a:srgbClr val="FF0000"/>
                </a:solidFill>
                <a:latin typeface="Twinkl" pitchFamily="2" charset="0"/>
              </a:rPr>
              <a:t>play based curriculum </a:t>
            </a:r>
            <a:r>
              <a:rPr lang="en-GB" sz="3800" dirty="0">
                <a:latin typeface="Twinkl" pitchFamily="2" charset="0"/>
              </a:rPr>
              <a:t>in Foundation, through this we teach the children how to be </a:t>
            </a:r>
            <a:r>
              <a:rPr lang="en-GB" sz="3800" dirty="0">
                <a:solidFill>
                  <a:srgbClr val="FF0000"/>
                </a:solidFill>
                <a:latin typeface="Twinkl" pitchFamily="2" charset="0"/>
              </a:rPr>
              <a:t>independent learners</a:t>
            </a:r>
            <a:r>
              <a:rPr lang="en-GB" sz="3800" dirty="0">
                <a:latin typeface="Twinkl" pitchFamily="2" charset="0"/>
              </a:rPr>
              <a:t>. This includes managing their learning, their belongings, their hygiene and their feelings when building relationships with others. We are constantly talking about problem solving. </a:t>
            </a:r>
          </a:p>
          <a:p>
            <a:pPr marL="0" indent="0" algn="ctr">
              <a:buNone/>
            </a:pPr>
            <a:endParaRPr lang="en-GB" sz="3800" dirty="0">
              <a:latin typeface="Twinkl" pitchFamily="2" charset="0"/>
            </a:endParaRPr>
          </a:p>
          <a:p>
            <a:pPr marL="0" indent="0" algn="ctr">
              <a:buNone/>
            </a:pPr>
            <a:r>
              <a:rPr lang="en-GB" sz="3800" dirty="0">
                <a:latin typeface="Twinkl" pitchFamily="2" charset="0"/>
              </a:rPr>
              <a:t>The children have constant access to provision indoors and outdoors </a:t>
            </a:r>
            <a:r>
              <a:rPr lang="en-GB" sz="3800" dirty="0">
                <a:solidFill>
                  <a:srgbClr val="FF0000"/>
                </a:solidFill>
                <a:latin typeface="Twinkl" pitchFamily="2" charset="0"/>
              </a:rPr>
              <a:t>and it is important they have chance to lead their learning. </a:t>
            </a:r>
          </a:p>
          <a:p>
            <a:pPr marL="0" indent="0" algn="ctr">
              <a:buNone/>
            </a:pPr>
            <a:endParaRPr lang="en-GB" sz="3800" dirty="0">
              <a:latin typeface="Twinkl" pitchFamily="2" charset="0"/>
            </a:endParaRPr>
          </a:p>
          <a:p>
            <a:pPr marL="0" indent="0" algn="ctr">
              <a:buNone/>
            </a:pPr>
            <a:r>
              <a:rPr lang="en-GB" sz="3800" dirty="0">
                <a:latin typeface="Twinkl" pitchFamily="2" charset="0"/>
              </a:rPr>
              <a:t>Adults in Foundation </a:t>
            </a:r>
            <a:r>
              <a:rPr lang="en-GB" sz="3800" dirty="0">
                <a:solidFill>
                  <a:srgbClr val="FF0000"/>
                </a:solidFill>
                <a:latin typeface="Twinkl" pitchFamily="2" charset="0"/>
              </a:rPr>
              <a:t>observe, enhance and extend</a:t>
            </a:r>
            <a:r>
              <a:rPr lang="en-GB" sz="3800" dirty="0">
                <a:latin typeface="Twinkl" pitchFamily="2" charset="0"/>
              </a:rPr>
              <a:t> their learning in free flow when appropriate. </a:t>
            </a:r>
          </a:p>
          <a:p>
            <a:pPr marL="0" indent="0" algn="ctr">
              <a:buNone/>
            </a:pPr>
            <a:endParaRPr lang="en-GB" sz="3800" dirty="0">
              <a:latin typeface="Twinkl" pitchFamily="2" charset="0"/>
            </a:endParaRPr>
          </a:p>
          <a:p>
            <a:pPr marL="0" indent="0" algn="ctr">
              <a:buNone/>
            </a:pPr>
            <a:r>
              <a:rPr lang="en-GB" sz="3800" dirty="0">
                <a:latin typeface="Twinkl" pitchFamily="2" charset="0"/>
              </a:rPr>
              <a:t>It is important to us that we help our children grow as people. </a:t>
            </a:r>
            <a:r>
              <a:rPr lang="en-GB" sz="3800" dirty="0">
                <a:solidFill>
                  <a:srgbClr val="FF0000"/>
                </a:solidFill>
                <a:latin typeface="Twinkl" pitchFamily="2" charset="0"/>
              </a:rPr>
              <a:t>They learn to be kind, polite, confident and hopefully, to love learning! </a:t>
            </a:r>
            <a:r>
              <a:rPr lang="en-GB" sz="3800" dirty="0">
                <a:latin typeface="Twinkl" pitchFamily="2" charset="0"/>
              </a:rPr>
              <a:t>We take lots of time to </a:t>
            </a:r>
            <a:r>
              <a:rPr lang="en-GB" sz="3800" dirty="0">
                <a:solidFill>
                  <a:srgbClr val="FF0000"/>
                </a:solidFill>
                <a:latin typeface="Twinkl" pitchFamily="2" charset="0"/>
              </a:rPr>
              <a:t>nurture them as a whole child and make sure they feel safe and secure.</a:t>
            </a:r>
            <a:r>
              <a:rPr lang="en-GB" sz="3800" dirty="0">
                <a:latin typeface="Twinkl" pitchFamily="2" charset="0"/>
              </a:rPr>
              <a:t> However, as well as this we also need to focus on academic skills that will help them in their journey through school. </a:t>
            </a:r>
          </a:p>
          <a:p>
            <a:pPr marL="0" indent="0">
              <a:buNone/>
            </a:pPr>
            <a:endParaRPr lang="en-GB" sz="3800" dirty="0">
              <a:latin typeface="Twinkl" pitchFamily="2" charset="0"/>
            </a:endParaRPr>
          </a:p>
          <a:p>
            <a:pPr marL="0" indent="0" algn="ctr">
              <a:buNone/>
            </a:pPr>
            <a:r>
              <a:rPr lang="en-GB" sz="3800" dirty="0">
                <a:latin typeface="Twinkl" pitchFamily="2" charset="0"/>
              </a:rPr>
              <a:t>In F2 we also have teacher led learning times and guided learning times. This is more frequent than in F1 and the children will sometimes be expected to record their learning. </a:t>
            </a:r>
          </a:p>
          <a:p>
            <a:pPr marL="0" indent="0" algn="ctr">
              <a:buNone/>
            </a:pPr>
            <a:r>
              <a:rPr lang="en-GB" sz="3800" dirty="0">
                <a:latin typeface="Twinkl" pitchFamily="2" charset="0"/>
              </a:rPr>
              <a:t>In F2 we are working towards the end of year goals called ‘Early Learning Goals’ of which there are 17! </a:t>
            </a:r>
          </a:p>
          <a:p>
            <a:endParaRPr lang="en-GB" dirty="0"/>
          </a:p>
        </p:txBody>
      </p:sp>
    </p:spTree>
    <p:extLst>
      <p:ext uri="{BB962C8B-B14F-4D97-AF65-F5344CB8AC3E}">
        <p14:creationId xmlns:p14="http://schemas.microsoft.com/office/powerpoint/2010/main" val="4110685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14374" y="-1588"/>
            <a:ext cx="10925175" cy="1325563"/>
          </a:xfrm>
        </p:spPr>
        <p:txBody>
          <a:bodyPr>
            <a:normAutofit/>
          </a:bodyPr>
          <a:lstStyle/>
          <a:p>
            <a:pPr algn="ctr"/>
            <a:r>
              <a:rPr lang="en-GB" sz="4000" dirty="0">
                <a:latin typeface="Twinkl" pitchFamily="2" charset="0"/>
              </a:rPr>
              <a:t>Early Literacy: Emerging Reading and Writing</a:t>
            </a:r>
          </a:p>
        </p:txBody>
      </p:sp>
      <p:sp>
        <p:nvSpPr>
          <p:cNvPr id="3" name="Content Placeholder 2"/>
          <p:cNvSpPr>
            <a:spLocks noGrp="1"/>
          </p:cNvSpPr>
          <p:nvPr>
            <p:ph idx="1"/>
          </p:nvPr>
        </p:nvSpPr>
        <p:spPr>
          <a:xfrm>
            <a:off x="838200" y="1323975"/>
            <a:ext cx="10515600" cy="5162550"/>
          </a:xfrm>
        </p:spPr>
        <p:txBody>
          <a:bodyPr>
            <a:normAutofit fontScale="92500" lnSpcReduction="20000"/>
          </a:bodyPr>
          <a:lstStyle/>
          <a:p>
            <a:pPr marL="0" indent="0" algn="ctr">
              <a:buNone/>
            </a:pPr>
            <a:r>
              <a:rPr lang="en-GB" b="1" u="sng" dirty="0">
                <a:latin typeface="Twinkl" pitchFamily="2" charset="0"/>
              </a:rPr>
              <a:t>Writing Early Learning Goal </a:t>
            </a:r>
          </a:p>
          <a:p>
            <a:pPr algn="ctr"/>
            <a:r>
              <a:rPr lang="en-GB" sz="1800" dirty="0">
                <a:latin typeface="Twinkl" pitchFamily="2" charset="0"/>
              </a:rPr>
              <a:t>Write recognisable letters, most od which are correctly formed </a:t>
            </a:r>
          </a:p>
          <a:p>
            <a:pPr algn="ctr"/>
            <a:r>
              <a:rPr lang="en-GB" sz="1800" dirty="0">
                <a:latin typeface="Twinkl" pitchFamily="2" charset="0"/>
              </a:rPr>
              <a:t>Spell words by identifying the sounds in them and representing sounds with a letter or letters </a:t>
            </a:r>
          </a:p>
          <a:p>
            <a:pPr algn="ctr"/>
            <a:r>
              <a:rPr lang="en-GB" sz="1800" dirty="0">
                <a:latin typeface="Twinkl" pitchFamily="2" charset="0"/>
              </a:rPr>
              <a:t>Write simple phrases and sentences that can be read by others.</a:t>
            </a:r>
          </a:p>
          <a:p>
            <a:pPr marL="0" indent="0" algn="ctr">
              <a:buNone/>
            </a:pPr>
            <a:r>
              <a:rPr lang="en-GB" sz="2200" b="1" dirty="0">
                <a:latin typeface="Twinkl" pitchFamily="2" charset="0"/>
              </a:rPr>
              <a:t>What does expected look like?</a:t>
            </a:r>
          </a:p>
          <a:p>
            <a:pPr marL="0" indent="0" algn="ctr">
              <a:buNone/>
            </a:pPr>
            <a:endParaRPr lang="en-GB" sz="2200" b="1" dirty="0">
              <a:latin typeface="Twinkl" pitchFamily="2" charset="0"/>
            </a:endParaRPr>
          </a:p>
          <a:p>
            <a:pPr marL="0" indent="0" algn="ctr">
              <a:buNone/>
            </a:pPr>
            <a:r>
              <a:rPr lang="en-GB" b="1" u="sng" dirty="0">
                <a:latin typeface="Twinkl" pitchFamily="2" charset="0"/>
              </a:rPr>
              <a:t>Reading Early Learning Goal</a:t>
            </a:r>
          </a:p>
          <a:p>
            <a:pPr algn="ctr"/>
            <a:r>
              <a:rPr lang="en-GB" sz="1800" dirty="0">
                <a:latin typeface="Twinkl" pitchFamily="2" charset="0"/>
              </a:rPr>
              <a:t>Say a sound for each letter of the alphabet and at least 10 digraphs </a:t>
            </a:r>
          </a:p>
          <a:p>
            <a:pPr algn="ctr"/>
            <a:r>
              <a:rPr lang="en-GB" sz="1800" dirty="0">
                <a:latin typeface="Twinkl" pitchFamily="2" charset="0"/>
              </a:rPr>
              <a:t>Read words consistent with their phonics knowledge by sound-blending</a:t>
            </a:r>
          </a:p>
          <a:p>
            <a:pPr algn="ctr"/>
            <a:r>
              <a:rPr lang="en-GB" sz="1800" dirty="0">
                <a:latin typeface="Twinkl" pitchFamily="2" charset="0"/>
              </a:rPr>
              <a:t>Read aloud simple sentences and books that are consistent with their phonics knowledge, including some common exception words </a:t>
            </a:r>
          </a:p>
          <a:p>
            <a:pPr algn="ctr"/>
            <a:r>
              <a:rPr lang="en-GB" sz="1800" dirty="0">
                <a:latin typeface="Twinkl" pitchFamily="2" charset="0"/>
              </a:rPr>
              <a:t>Demonstrate understanding of what has been read to them by retelling stories and narratives using their own words </a:t>
            </a:r>
          </a:p>
          <a:p>
            <a:pPr algn="ctr"/>
            <a:r>
              <a:rPr lang="en-GB" sz="1800" dirty="0">
                <a:latin typeface="Twinkl" pitchFamily="2" charset="0"/>
              </a:rPr>
              <a:t>Anticipate key events in stories </a:t>
            </a:r>
          </a:p>
          <a:p>
            <a:pPr algn="ctr"/>
            <a:r>
              <a:rPr lang="en-GB" sz="1800" dirty="0">
                <a:latin typeface="Twinkl" pitchFamily="2" charset="0"/>
              </a:rPr>
              <a:t>Use and understand recently introduced vocabulary during discussions about stories, non-fiction, rhymes and poems and during role-play </a:t>
            </a:r>
          </a:p>
          <a:p>
            <a:pPr marL="0" indent="0" algn="ctr">
              <a:buNone/>
            </a:pPr>
            <a:r>
              <a:rPr lang="en-GB" sz="2200" b="1" dirty="0">
                <a:latin typeface="Twinkl" pitchFamily="2" charset="0"/>
              </a:rPr>
              <a:t>What does expected look like?</a:t>
            </a:r>
          </a:p>
        </p:txBody>
      </p:sp>
    </p:spTree>
    <p:extLst>
      <p:ext uri="{BB962C8B-B14F-4D97-AF65-F5344CB8AC3E}">
        <p14:creationId xmlns:p14="http://schemas.microsoft.com/office/powerpoint/2010/main" val="510822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2471058" y="922565"/>
            <a:ext cx="6708710" cy="5031533"/>
          </a:xfrm>
          <a:prstGeom prst="rect">
            <a:avLst/>
          </a:prstGeom>
        </p:spPr>
      </p:pic>
    </p:spTree>
    <p:extLst>
      <p:ext uri="{BB962C8B-B14F-4D97-AF65-F5344CB8AC3E}">
        <p14:creationId xmlns:p14="http://schemas.microsoft.com/office/powerpoint/2010/main" val="3486385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latin typeface="Twinkl" pitchFamily="2" charset="0"/>
              </a:rPr>
              <a:t>How do we teach children to read and write?</a:t>
            </a:r>
          </a:p>
        </p:txBody>
      </p:sp>
      <p:sp>
        <p:nvSpPr>
          <p:cNvPr id="3" name="Content Placeholder 2"/>
          <p:cNvSpPr>
            <a:spLocks noGrp="1"/>
          </p:cNvSpPr>
          <p:nvPr>
            <p:ph idx="1"/>
          </p:nvPr>
        </p:nvSpPr>
        <p:spPr/>
        <p:txBody>
          <a:bodyPr>
            <a:normAutofit fontScale="85000" lnSpcReduction="20000"/>
          </a:bodyPr>
          <a:lstStyle/>
          <a:p>
            <a:pPr marL="0" indent="0" algn="ctr">
              <a:buNone/>
            </a:pPr>
            <a:r>
              <a:rPr lang="en-GB" sz="2000" u="sng" dirty="0">
                <a:latin typeface="Twinkl" pitchFamily="2" charset="0"/>
              </a:rPr>
              <a:t>We teach our youngest children to read and write by teaching them the phonetic code. </a:t>
            </a:r>
          </a:p>
          <a:p>
            <a:pPr marL="0" indent="0">
              <a:buNone/>
            </a:pPr>
            <a:r>
              <a:rPr lang="en-GB" sz="2000" dirty="0">
                <a:latin typeface="Twinkl" pitchFamily="2" charset="0"/>
              </a:rPr>
              <a:t> </a:t>
            </a:r>
          </a:p>
          <a:p>
            <a:r>
              <a:rPr lang="en-GB" sz="2000" b="1" dirty="0">
                <a:latin typeface="Twinkl" pitchFamily="2" charset="0"/>
              </a:rPr>
              <a:t>What is Phonics? </a:t>
            </a:r>
          </a:p>
          <a:p>
            <a:pPr marL="0" indent="0">
              <a:buNone/>
            </a:pPr>
            <a:r>
              <a:rPr lang="en-GB" sz="2000" dirty="0">
                <a:latin typeface="Twinkl" pitchFamily="2" charset="0"/>
              </a:rPr>
              <a:t>Phonics is an awareness of different sounds in spoken language. Children develop an understanding that spoken words are made up of different sounds and they learn to match these sounds to letters in order to read and write. </a:t>
            </a:r>
          </a:p>
          <a:p>
            <a:endParaRPr lang="en-GB" sz="2000" dirty="0">
              <a:latin typeface="Twinkl" pitchFamily="2" charset="0"/>
            </a:endParaRPr>
          </a:p>
          <a:p>
            <a:r>
              <a:rPr lang="en-GB" sz="2000" b="1" dirty="0">
                <a:latin typeface="Twinkl" pitchFamily="2" charset="0"/>
              </a:rPr>
              <a:t>At Church Vale we teach phonics using our own systematic, synthetic phonics program. </a:t>
            </a:r>
          </a:p>
          <a:p>
            <a:pPr marL="0" indent="0">
              <a:buNone/>
            </a:pPr>
            <a:r>
              <a:rPr lang="en-GB" sz="2000" dirty="0">
                <a:latin typeface="Twinkl" pitchFamily="2" charset="0"/>
              </a:rPr>
              <a:t>Children are taught phonics in F1, F2 and Y1. They receive a stand alone phonics lesson everyday. </a:t>
            </a:r>
          </a:p>
          <a:p>
            <a:pPr marL="0" indent="0">
              <a:buNone/>
            </a:pPr>
            <a:r>
              <a:rPr lang="en-GB" sz="2000" dirty="0">
                <a:latin typeface="Twinkl" pitchFamily="2" charset="0"/>
              </a:rPr>
              <a:t>Our program has a carefully planned timeline which the children progress through during the Foundation stage and Key Stage one. This allows them to build on prior knowledge and quickly learn the alphabetic code. They are taught as a whole class and provided with additional support if needed. </a:t>
            </a:r>
          </a:p>
          <a:p>
            <a:pPr marL="0" indent="0">
              <a:buNone/>
            </a:pPr>
            <a:r>
              <a:rPr lang="en-GB" sz="2000" dirty="0">
                <a:latin typeface="Twinkl" pitchFamily="2" charset="0"/>
              </a:rPr>
              <a:t>Pupils in Year One take a national phonics test to assess their phonetic knowledge. </a:t>
            </a:r>
          </a:p>
          <a:p>
            <a:pPr marL="0" indent="0">
              <a:buNone/>
            </a:pPr>
            <a:r>
              <a:rPr lang="en-GB" sz="2000" dirty="0">
                <a:latin typeface="Twinkl" pitchFamily="2" charset="0"/>
              </a:rPr>
              <a:t>‘Time to Read’ sheets are sent home after each phonics lesson to practise the phoneme they have learnt at home. </a:t>
            </a:r>
            <a:r>
              <a:rPr lang="en-GB" sz="2000" b="1" dirty="0">
                <a:latin typeface="Twinkl" pitchFamily="2" charset="0"/>
              </a:rPr>
              <a:t>Please spend 5 minutes with your child looking at this sheet. </a:t>
            </a:r>
          </a:p>
          <a:p>
            <a:pPr marL="0" indent="0">
              <a:buNone/>
            </a:pPr>
            <a:r>
              <a:rPr lang="en-GB" sz="2000" dirty="0">
                <a:latin typeface="Twinkl" pitchFamily="2" charset="0"/>
              </a:rPr>
              <a:t>The aim at Church Vale is for our children to become fluent in reading and writing. </a:t>
            </a:r>
          </a:p>
        </p:txBody>
      </p:sp>
    </p:spTree>
    <p:extLst>
      <p:ext uri="{BB962C8B-B14F-4D97-AF65-F5344CB8AC3E}">
        <p14:creationId xmlns:p14="http://schemas.microsoft.com/office/powerpoint/2010/main" val="9078670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What are they talking about? </a:t>
            </a:r>
          </a:p>
        </p:txBody>
      </p:sp>
      <p:sp>
        <p:nvSpPr>
          <p:cNvPr id="3" name="Content Placeholder 2"/>
          <p:cNvSpPr>
            <a:spLocks noGrp="1"/>
          </p:cNvSpPr>
          <p:nvPr>
            <p:ph idx="1"/>
          </p:nvPr>
        </p:nvSpPr>
        <p:spPr>
          <a:xfrm>
            <a:off x="838200" y="1428206"/>
            <a:ext cx="10515600" cy="5103223"/>
          </a:xfrm>
        </p:spPr>
        <p:txBody>
          <a:bodyPr>
            <a:normAutofit fontScale="47500" lnSpcReduction="20000"/>
          </a:bodyPr>
          <a:lstStyle/>
          <a:p>
            <a:pPr marL="0" indent="0" algn="ctr">
              <a:buNone/>
            </a:pPr>
            <a:r>
              <a:rPr lang="en-GB" sz="3300" b="1" dirty="0">
                <a:latin typeface="Twinkl" pitchFamily="2" charset="0"/>
              </a:rPr>
              <a:t>During phonics lessons children are taught technical vocabulary. They may come home and use this vocabulary, so here is a helping hand: </a:t>
            </a:r>
          </a:p>
          <a:p>
            <a:pPr marL="0" indent="0" algn="ctr">
              <a:buNone/>
            </a:pPr>
            <a:endParaRPr lang="en-GB" sz="3300" b="1" dirty="0">
              <a:latin typeface="Twinkl" pitchFamily="2" charset="0"/>
            </a:endParaRPr>
          </a:p>
          <a:p>
            <a:r>
              <a:rPr lang="en-GB" b="1" dirty="0">
                <a:latin typeface="Twinkl" pitchFamily="2" charset="0"/>
              </a:rPr>
              <a:t>Phoneme</a:t>
            </a:r>
            <a:r>
              <a:rPr lang="en-GB" dirty="0">
                <a:latin typeface="Twinkl" pitchFamily="2" charset="0"/>
              </a:rPr>
              <a:t>- The smallest unit of sound. Phonemes can be put together to make words. </a:t>
            </a:r>
          </a:p>
          <a:p>
            <a:pPr marL="0" indent="0">
              <a:buNone/>
            </a:pPr>
            <a:endParaRPr lang="en-GB" dirty="0">
              <a:latin typeface="Twinkl" pitchFamily="2" charset="0"/>
            </a:endParaRPr>
          </a:p>
          <a:p>
            <a:r>
              <a:rPr lang="en-GB" b="1" dirty="0">
                <a:latin typeface="Twinkl" pitchFamily="2" charset="0"/>
              </a:rPr>
              <a:t>Grapheme</a:t>
            </a:r>
            <a:r>
              <a:rPr lang="en-GB" dirty="0">
                <a:latin typeface="Twinkl" pitchFamily="2" charset="0"/>
              </a:rPr>
              <a:t> – A written phoneme. Graphemes can be made up from one letter such as </a:t>
            </a:r>
            <a:r>
              <a:rPr lang="en-GB" b="1" dirty="0">
                <a:latin typeface="Twinkl" pitchFamily="2" charset="0"/>
              </a:rPr>
              <a:t>g</a:t>
            </a:r>
            <a:r>
              <a:rPr lang="en-GB" dirty="0">
                <a:latin typeface="Twinkl" pitchFamily="2" charset="0"/>
              </a:rPr>
              <a:t>, two letters such as </a:t>
            </a:r>
            <a:r>
              <a:rPr lang="en-GB" b="1" dirty="0" err="1">
                <a:latin typeface="Twinkl" pitchFamily="2" charset="0"/>
              </a:rPr>
              <a:t>ch</a:t>
            </a:r>
            <a:r>
              <a:rPr lang="en-GB" dirty="0">
                <a:latin typeface="Twinkl" pitchFamily="2" charset="0"/>
              </a:rPr>
              <a:t> or three letters such as </a:t>
            </a:r>
            <a:r>
              <a:rPr lang="en-GB" b="1" dirty="0" err="1">
                <a:latin typeface="Twinkl" pitchFamily="2" charset="0"/>
              </a:rPr>
              <a:t>igh</a:t>
            </a:r>
            <a:r>
              <a:rPr lang="en-GB" dirty="0">
                <a:latin typeface="Twinkl" pitchFamily="2" charset="0"/>
              </a:rPr>
              <a:t>. </a:t>
            </a:r>
          </a:p>
          <a:p>
            <a:pPr marL="0" indent="0">
              <a:buNone/>
            </a:pPr>
            <a:endParaRPr lang="en-GB" dirty="0">
              <a:latin typeface="Twinkl" pitchFamily="2" charset="0"/>
            </a:endParaRPr>
          </a:p>
          <a:p>
            <a:r>
              <a:rPr lang="en-GB" b="1" dirty="0">
                <a:latin typeface="Twinkl" pitchFamily="2" charset="0"/>
              </a:rPr>
              <a:t>Digraph</a:t>
            </a:r>
            <a:r>
              <a:rPr lang="en-GB" dirty="0">
                <a:latin typeface="Twinkl" pitchFamily="2" charset="0"/>
              </a:rPr>
              <a:t> – Two letters working together to make one sound such as </a:t>
            </a:r>
            <a:r>
              <a:rPr lang="en-GB" b="1" dirty="0" err="1">
                <a:latin typeface="Twinkl" pitchFamily="2" charset="0"/>
              </a:rPr>
              <a:t>ch</a:t>
            </a:r>
            <a:endParaRPr lang="en-GB" dirty="0">
              <a:latin typeface="Twinkl" pitchFamily="2" charset="0"/>
            </a:endParaRPr>
          </a:p>
          <a:p>
            <a:pPr marL="0" indent="0">
              <a:buNone/>
            </a:pPr>
            <a:endParaRPr lang="en-GB" dirty="0">
              <a:latin typeface="Twinkl" pitchFamily="2" charset="0"/>
            </a:endParaRPr>
          </a:p>
          <a:p>
            <a:r>
              <a:rPr lang="en-GB" b="1" dirty="0" err="1">
                <a:latin typeface="Twinkl" pitchFamily="2" charset="0"/>
              </a:rPr>
              <a:t>Trigraph</a:t>
            </a:r>
            <a:r>
              <a:rPr lang="en-GB" dirty="0">
                <a:latin typeface="Twinkl" pitchFamily="2" charset="0"/>
              </a:rPr>
              <a:t> – Three letters working together to make one sound such as </a:t>
            </a:r>
            <a:r>
              <a:rPr lang="en-GB" b="1" dirty="0" err="1">
                <a:latin typeface="Twinkl" pitchFamily="2" charset="0"/>
              </a:rPr>
              <a:t>ure</a:t>
            </a:r>
            <a:endParaRPr lang="en-GB" dirty="0">
              <a:latin typeface="Twinkl" pitchFamily="2" charset="0"/>
            </a:endParaRPr>
          </a:p>
          <a:p>
            <a:pPr marL="0" indent="0">
              <a:buNone/>
            </a:pPr>
            <a:endParaRPr lang="en-GB" dirty="0">
              <a:latin typeface="Twinkl" pitchFamily="2" charset="0"/>
            </a:endParaRPr>
          </a:p>
          <a:p>
            <a:r>
              <a:rPr lang="en-GB" b="1" dirty="0">
                <a:latin typeface="Twinkl" pitchFamily="2" charset="0"/>
              </a:rPr>
              <a:t>Split Digraph</a:t>
            </a:r>
            <a:r>
              <a:rPr lang="en-GB" dirty="0">
                <a:latin typeface="Twinkl" pitchFamily="2" charset="0"/>
              </a:rPr>
              <a:t> – Two letters that are not side by side working together to make one sound (for example </a:t>
            </a:r>
            <a:r>
              <a:rPr lang="en-GB" b="1" dirty="0" err="1">
                <a:latin typeface="Twinkl" pitchFamily="2" charset="0"/>
              </a:rPr>
              <a:t>a_e</a:t>
            </a:r>
            <a:r>
              <a:rPr lang="en-GB" dirty="0">
                <a:latin typeface="Twinkl" pitchFamily="2" charset="0"/>
              </a:rPr>
              <a:t> in </a:t>
            </a:r>
            <a:r>
              <a:rPr lang="en-GB" b="1" dirty="0">
                <a:latin typeface="Twinkl" pitchFamily="2" charset="0"/>
              </a:rPr>
              <a:t>cake</a:t>
            </a:r>
            <a:r>
              <a:rPr lang="en-GB" dirty="0">
                <a:latin typeface="Twinkl" pitchFamily="2" charset="0"/>
              </a:rPr>
              <a:t>.)</a:t>
            </a:r>
          </a:p>
          <a:p>
            <a:pPr marL="0" indent="0">
              <a:buNone/>
            </a:pPr>
            <a:endParaRPr lang="en-GB" dirty="0">
              <a:latin typeface="Twinkl" pitchFamily="2" charset="0"/>
            </a:endParaRPr>
          </a:p>
          <a:p>
            <a:r>
              <a:rPr lang="en-GB" b="1" dirty="0">
                <a:latin typeface="Twinkl" pitchFamily="2" charset="0"/>
              </a:rPr>
              <a:t>Blend</a:t>
            </a:r>
            <a:r>
              <a:rPr lang="en-GB" dirty="0">
                <a:latin typeface="Twinkl" pitchFamily="2" charset="0"/>
              </a:rPr>
              <a:t> – putting the individual sounds together to pronounce a word as they </a:t>
            </a:r>
            <a:r>
              <a:rPr lang="en-GB" dirty="0">
                <a:solidFill>
                  <a:srgbClr val="FF0000"/>
                </a:solidFill>
                <a:latin typeface="Twinkl" pitchFamily="2" charset="0"/>
              </a:rPr>
              <a:t>read. </a:t>
            </a:r>
          </a:p>
          <a:p>
            <a:pPr marL="0" indent="0">
              <a:buNone/>
            </a:pPr>
            <a:endParaRPr lang="en-GB" dirty="0">
              <a:latin typeface="Twinkl" pitchFamily="2" charset="0"/>
            </a:endParaRPr>
          </a:p>
          <a:p>
            <a:r>
              <a:rPr lang="en-GB" b="1" dirty="0">
                <a:latin typeface="Twinkl" pitchFamily="2" charset="0"/>
              </a:rPr>
              <a:t>Segment</a:t>
            </a:r>
            <a:r>
              <a:rPr lang="en-GB" dirty="0">
                <a:latin typeface="Twinkl" pitchFamily="2" charset="0"/>
              </a:rPr>
              <a:t> – hearing a word and identifying the individual sounds that make it up in the correct order. This can then be used to </a:t>
            </a:r>
            <a:r>
              <a:rPr lang="en-GB" dirty="0">
                <a:solidFill>
                  <a:srgbClr val="FF0000"/>
                </a:solidFill>
                <a:latin typeface="Twinkl" pitchFamily="2" charset="0"/>
              </a:rPr>
              <a:t>spell</a:t>
            </a:r>
            <a:r>
              <a:rPr lang="en-GB" dirty="0">
                <a:latin typeface="Twinkl" pitchFamily="2" charset="0"/>
              </a:rPr>
              <a:t> a word. </a:t>
            </a:r>
          </a:p>
          <a:p>
            <a:r>
              <a:rPr lang="en-GB" b="1" dirty="0">
                <a:latin typeface="Twinkl" pitchFamily="2" charset="0"/>
              </a:rPr>
              <a:t>Sneaky sounds – </a:t>
            </a:r>
            <a:r>
              <a:rPr lang="en-GB" dirty="0">
                <a:latin typeface="Twinkl" pitchFamily="2" charset="0"/>
              </a:rPr>
              <a:t>when two or three letters create shorter sounds that children often miss. These are known as blends. For example, ‘</a:t>
            </a:r>
            <a:r>
              <a:rPr lang="en-GB" dirty="0" err="1">
                <a:latin typeface="Twinkl" pitchFamily="2" charset="0"/>
              </a:rPr>
              <a:t>st</a:t>
            </a:r>
            <a:r>
              <a:rPr lang="en-GB" dirty="0">
                <a:latin typeface="Twinkl" pitchFamily="2" charset="0"/>
              </a:rPr>
              <a:t>’ in ‘stop’ or ‘str’ in string. </a:t>
            </a:r>
          </a:p>
          <a:p>
            <a:pPr marL="0" indent="0">
              <a:buNone/>
            </a:pPr>
            <a:endParaRPr lang="en-GB" dirty="0">
              <a:latin typeface="Twinkl" pitchFamily="2" charset="0"/>
            </a:endParaRPr>
          </a:p>
        </p:txBody>
      </p:sp>
    </p:spTree>
    <p:extLst>
      <p:ext uri="{BB962C8B-B14F-4D97-AF65-F5344CB8AC3E}">
        <p14:creationId xmlns:p14="http://schemas.microsoft.com/office/powerpoint/2010/main" val="40036642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Reading </a:t>
            </a:r>
          </a:p>
        </p:txBody>
      </p:sp>
      <p:sp>
        <p:nvSpPr>
          <p:cNvPr id="3" name="Content Placeholder 2"/>
          <p:cNvSpPr>
            <a:spLocks noGrp="1"/>
          </p:cNvSpPr>
          <p:nvPr>
            <p:ph idx="1"/>
          </p:nvPr>
        </p:nvSpPr>
        <p:spPr/>
        <p:txBody>
          <a:bodyPr>
            <a:normAutofit fontScale="85000" lnSpcReduction="20000"/>
          </a:bodyPr>
          <a:lstStyle/>
          <a:p>
            <a:r>
              <a:rPr lang="en-GB" sz="2400" dirty="0">
                <a:latin typeface="Twinkl" pitchFamily="2" charset="0"/>
              </a:rPr>
              <a:t>Children are taught to say the phonemes and </a:t>
            </a:r>
            <a:r>
              <a:rPr lang="en-GB" sz="2400" b="1" dirty="0">
                <a:latin typeface="Twinkl" pitchFamily="2" charset="0"/>
              </a:rPr>
              <a:t>blend</a:t>
            </a:r>
            <a:r>
              <a:rPr lang="en-GB" sz="2400" dirty="0">
                <a:latin typeface="Twinkl" pitchFamily="2" charset="0"/>
              </a:rPr>
              <a:t> them together to make a word </a:t>
            </a:r>
          </a:p>
          <a:p>
            <a:pPr marL="0" indent="0">
              <a:buNone/>
            </a:pPr>
            <a:r>
              <a:rPr lang="en-GB" sz="2400" dirty="0">
                <a:latin typeface="Twinkl" pitchFamily="2" charset="0"/>
              </a:rPr>
              <a:t>e.g. c-a-t = cat. </a:t>
            </a:r>
          </a:p>
          <a:p>
            <a:r>
              <a:rPr lang="en-GB" sz="2400" dirty="0">
                <a:latin typeface="Twinkl" pitchFamily="2" charset="0"/>
              </a:rPr>
              <a:t>We encourage our children to use ‘blending arms’ to </a:t>
            </a:r>
          </a:p>
          <a:p>
            <a:pPr marL="0" indent="0">
              <a:buNone/>
            </a:pPr>
            <a:r>
              <a:rPr lang="en-GB" sz="2400" dirty="0">
                <a:latin typeface="Twinkl" pitchFamily="2" charset="0"/>
              </a:rPr>
              <a:t>    pretend to push the phonemes together. </a:t>
            </a:r>
          </a:p>
          <a:p>
            <a:r>
              <a:rPr lang="en-GB" sz="2400" dirty="0">
                <a:latin typeface="Twinkl" pitchFamily="2" charset="0"/>
              </a:rPr>
              <a:t>As children gain more confidence, they will not need to ‘segment’ and ‘blend’ words to read and we encourage children to say the word as a whole when they are ready. </a:t>
            </a:r>
          </a:p>
          <a:p>
            <a:r>
              <a:rPr lang="en-GB" sz="2400" dirty="0">
                <a:latin typeface="Twinkl" pitchFamily="2" charset="0"/>
              </a:rPr>
              <a:t>A way to support children recognising graphemes in words is to encourage them to put ‘sound buttons’ underneath. If they spot a digraph or </a:t>
            </a:r>
            <a:r>
              <a:rPr lang="en-GB" sz="2400" dirty="0" err="1">
                <a:latin typeface="Twinkl" pitchFamily="2" charset="0"/>
              </a:rPr>
              <a:t>trigraph</a:t>
            </a:r>
            <a:r>
              <a:rPr lang="en-GB" sz="2400" dirty="0">
                <a:latin typeface="Twinkl" pitchFamily="2" charset="0"/>
              </a:rPr>
              <a:t>, they put a long sound button underneath. </a:t>
            </a:r>
          </a:p>
          <a:p>
            <a:pPr marL="0" indent="0">
              <a:buNone/>
            </a:pPr>
            <a:endParaRPr lang="en-GB" sz="2200" dirty="0">
              <a:latin typeface="Twinkl" pitchFamily="2" charset="0"/>
            </a:endParaRPr>
          </a:p>
          <a:p>
            <a:r>
              <a:rPr lang="en-GB" sz="2400" dirty="0">
                <a:latin typeface="Twinkl" pitchFamily="2" charset="0"/>
              </a:rPr>
              <a:t>We also teach children sets of ‘fast words’. These are either words that are not decodable or words that are seen regularly in books. Having a bank of sight words will help children to become fluent. </a:t>
            </a:r>
            <a:r>
              <a:rPr lang="en-GB" sz="2400" b="1" dirty="0">
                <a:latin typeface="Twinkl" pitchFamily="2" charset="0"/>
              </a:rPr>
              <a:t>Please look out for your child’s fast words in their reading diary, regularly practising reading and writing these words makes a huge difference. </a:t>
            </a:r>
          </a:p>
          <a:p>
            <a:pPr marL="0" indent="0">
              <a:buNone/>
            </a:pPr>
            <a:endParaRPr lang="en-GB" dirty="0"/>
          </a:p>
        </p:txBody>
      </p:sp>
      <p:pic>
        <p:nvPicPr>
          <p:cNvPr id="4" name="Picture 3" descr="C:\Users\st2927joalaw\AppData\Local\Microsoft\Windows\INetCache\Content.MSO\B3FFDC87.tm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28487" y="2246810"/>
            <a:ext cx="1854925" cy="822145"/>
          </a:xfrm>
          <a:prstGeom prst="rect">
            <a:avLst/>
          </a:prstGeom>
          <a:noFill/>
          <a:ln>
            <a:noFill/>
          </a:ln>
        </p:spPr>
      </p:pic>
      <p:pic>
        <p:nvPicPr>
          <p:cNvPr id="5" name="Picture 4"/>
          <p:cNvPicPr>
            <a:picLocks noChangeAspect="1"/>
          </p:cNvPicPr>
          <p:nvPr/>
        </p:nvPicPr>
        <p:blipFill>
          <a:blip r:embed="rId3"/>
          <a:stretch>
            <a:fillRect/>
          </a:stretch>
        </p:blipFill>
        <p:spPr>
          <a:xfrm>
            <a:off x="3564527" y="4262317"/>
            <a:ext cx="2312126" cy="558099"/>
          </a:xfrm>
          <a:prstGeom prst="rect">
            <a:avLst/>
          </a:prstGeom>
        </p:spPr>
      </p:pic>
    </p:spTree>
    <p:extLst>
      <p:ext uri="{BB962C8B-B14F-4D97-AF65-F5344CB8AC3E}">
        <p14:creationId xmlns:p14="http://schemas.microsoft.com/office/powerpoint/2010/main" val="1557919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Helping your child to read at home. </a:t>
            </a:r>
          </a:p>
        </p:txBody>
      </p:sp>
      <p:sp>
        <p:nvSpPr>
          <p:cNvPr id="3" name="Content Placeholder 2"/>
          <p:cNvSpPr>
            <a:spLocks noGrp="1"/>
          </p:cNvSpPr>
          <p:nvPr>
            <p:ph idx="1"/>
          </p:nvPr>
        </p:nvSpPr>
        <p:spPr>
          <a:xfrm>
            <a:off x="838200" y="1400175"/>
            <a:ext cx="10515600" cy="5010149"/>
          </a:xfrm>
          <a:solidFill>
            <a:srgbClr val="0070C0"/>
          </a:solidFill>
        </p:spPr>
        <p:txBody>
          <a:bodyPr>
            <a:noAutofit/>
          </a:bodyPr>
          <a:lstStyle/>
          <a:p>
            <a:r>
              <a:rPr lang="en-GB" sz="1800" dirty="0">
                <a:latin typeface="Twinkl" pitchFamily="2" charset="0"/>
              </a:rPr>
              <a:t>All children take home a reading book (a book matched to their reading and phonics ability) and a sharing book (a book for you to share together) every week. </a:t>
            </a:r>
          </a:p>
          <a:p>
            <a:r>
              <a:rPr lang="en-GB" sz="1800" b="1" dirty="0">
                <a:latin typeface="Twinkl" pitchFamily="2" charset="0"/>
              </a:rPr>
              <a:t>In F2 and Y1 children will bring home a ‘phonetically decodable book’ that matches their phonics ability. </a:t>
            </a:r>
            <a:r>
              <a:rPr lang="en-GB" sz="1800" dirty="0">
                <a:latin typeface="Twinkl" pitchFamily="2" charset="0"/>
              </a:rPr>
              <a:t>Once they have passed their phonics screening check in Y1 (this may be before the official screening) they will move onto real reading books which follow a sequence of colour bands and have a small coloured sticker. Real reading books support children in learning strategies such as: pointing to words, making predictions, talking about the plot and characters, reading ‘fast words’, gaining fluency. </a:t>
            </a:r>
          </a:p>
          <a:p>
            <a:pPr marL="0" indent="0">
              <a:buNone/>
            </a:pPr>
            <a:r>
              <a:rPr lang="en-GB" sz="1800" dirty="0">
                <a:latin typeface="Twinkl" pitchFamily="2" charset="0"/>
              </a:rPr>
              <a:t>Phonics books support children to apply their phonics knowledge such as: spotting graphemes, blending and segmenting. </a:t>
            </a:r>
          </a:p>
          <a:p>
            <a:r>
              <a:rPr lang="en-GB" sz="1800" dirty="0">
                <a:latin typeface="Twinkl" pitchFamily="2" charset="0"/>
              </a:rPr>
              <a:t>We change books once a week in school but the day may change so we ask reading folders to be in school everyday. To provide more books for home, each child has a login to Big Cats e-library. This provides you with a range of phonetically decodable books to practise applying their phonics skills. </a:t>
            </a:r>
          </a:p>
          <a:p>
            <a:r>
              <a:rPr lang="en-GB" sz="1800" dirty="0">
                <a:latin typeface="Twinkl" pitchFamily="2" charset="0"/>
              </a:rPr>
              <a:t>We encourage all children to read at least </a:t>
            </a:r>
            <a:r>
              <a:rPr lang="en-GB" sz="1800" b="1" dirty="0">
                <a:latin typeface="Twinkl" pitchFamily="2" charset="0"/>
              </a:rPr>
              <a:t>3 times a week </a:t>
            </a:r>
            <a:r>
              <a:rPr lang="en-GB" sz="1800" dirty="0">
                <a:latin typeface="Twinkl" pitchFamily="2" charset="0"/>
              </a:rPr>
              <a:t>but preferably most days. </a:t>
            </a:r>
          </a:p>
          <a:p>
            <a:r>
              <a:rPr lang="en-GB" sz="1800" dirty="0">
                <a:latin typeface="Twinkl" pitchFamily="2" charset="0"/>
              </a:rPr>
              <a:t>Remember to read to your child too, story time is invaluable to instil a love of reading. </a:t>
            </a:r>
          </a:p>
          <a:p>
            <a:r>
              <a:rPr lang="en-GB" sz="1800" dirty="0">
                <a:latin typeface="Twinkl" pitchFamily="2" charset="0"/>
              </a:rPr>
              <a:t>Remember to practise reading and writing ‘fast words’ too. Fast words will be sent home each time children learn a new set. </a:t>
            </a:r>
          </a:p>
        </p:txBody>
      </p:sp>
    </p:spTree>
    <p:extLst>
      <p:ext uri="{BB962C8B-B14F-4D97-AF65-F5344CB8AC3E}">
        <p14:creationId xmlns:p14="http://schemas.microsoft.com/office/powerpoint/2010/main" val="28123119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Time to Read sheets </a:t>
            </a:r>
          </a:p>
        </p:txBody>
      </p:sp>
      <p:pic>
        <p:nvPicPr>
          <p:cNvPr id="4" name="Picture 3"/>
          <p:cNvPicPr>
            <a:picLocks noChangeAspect="1"/>
          </p:cNvPicPr>
          <p:nvPr/>
        </p:nvPicPr>
        <p:blipFill>
          <a:blip r:embed="rId2"/>
          <a:stretch>
            <a:fillRect/>
          </a:stretch>
        </p:blipFill>
        <p:spPr>
          <a:xfrm>
            <a:off x="504825" y="1381124"/>
            <a:ext cx="5438775" cy="3659673"/>
          </a:xfrm>
          <a:prstGeom prst="rect">
            <a:avLst/>
          </a:prstGeom>
        </p:spPr>
      </p:pic>
      <p:pic>
        <p:nvPicPr>
          <p:cNvPr id="5" name="Picture 4"/>
          <p:cNvPicPr>
            <a:picLocks noChangeAspect="1"/>
          </p:cNvPicPr>
          <p:nvPr/>
        </p:nvPicPr>
        <p:blipFill>
          <a:blip r:embed="rId3"/>
          <a:stretch>
            <a:fillRect/>
          </a:stretch>
        </p:blipFill>
        <p:spPr>
          <a:xfrm>
            <a:off x="6334126" y="2718130"/>
            <a:ext cx="5410200" cy="3653555"/>
          </a:xfrm>
          <a:prstGeom prst="rect">
            <a:avLst/>
          </a:prstGeom>
        </p:spPr>
      </p:pic>
      <p:sp>
        <p:nvSpPr>
          <p:cNvPr id="6" name="TextBox 5"/>
          <p:cNvSpPr txBox="1"/>
          <p:nvPr/>
        </p:nvSpPr>
        <p:spPr>
          <a:xfrm>
            <a:off x="10306051" y="2043556"/>
            <a:ext cx="1438275"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Alien Names </a:t>
            </a:r>
          </a:p>
        </p:txBody>
      </p:sp>
      <p:cxnSp>
        <p:nvCxnSpPr>
          <p:cNvPr id="8" name="Straight Arrow Connector 7"/>
          <p:cNvCxnSpPr/>
          <p:nvPr/>
        </p:nvCxnSpPr>
        <p:spPr>
          <a:xfrm flipH="1">
            <a:off x="10048875" y="2390775"/>
            <a:ext cx="1200150" cy="206692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0" name="TextBox 9"/>
          <p:cNvSpPr txBox="1"/>
          <p:nvPr/>
        </p:nvSpPr>
        <p:spPr>
          <a:xfrm>
            <a:off x="6334126" y="1991611"/>
            <a:ext cx="1904999"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Today’s grapheme </a:t>
            </a:r>
          </a:p>
        </p:txBody>
      </p:sp>
      <p:cxnSp>
        <p:nvCxnSpPr>
          <p:cNvPr id="12" name="Straight Arrow Connector 11"/>
          <p:cNvCxnSpPr/>
          <p:nvPr/>
        </p:nvCxnSpPr>
        <p:spPr>
          <a:xfrm flipH="1">
            <a:off x="6962775" y="2360943"/>
            <a:ext cx="171450" cy="97280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2271712" y="5548280"/>
            <a:ext cx="1904999" cy="36933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Sentence reading </a:t>
            </a:r>
          </a:p>
        </p:txBody>
      </p:sp>
      <p:cxnSp>
        <p:nvCxnSpPr>
          <p:cNvPr id="15" name="Straight Arrow Connector 14"/>
          <p:cNvCxnSpPr/>
          <p:nvPr/>
        </p:nvCxnSpPr>
        <p:spPr>
          <a:xfrm flipH="1" flipV="1">
            <a:off x="2686050" y="4544907"/>
            <a:ext cx="266700" cy="100337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509708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lstStyle/>
          <a:p>
            <a:pPr algn="ctr"/>
            <a:r>
              <a:rPr lang="en-GB" dirty="0">
                <a:latin typeface="Twinkl" pitchFamily="2" charset="0"/>
              </a:rPr>
              <a:t>Other Reading Strategies </a:t>
            </a:r>
          </a:p>
        </p:txBody>
      </p:sp>
      <p:pic>
        <p:nvPicPr>
          <p:cNvPr id="5" name="Picture 4">
            <a:extLst>
              <a:ext uri="{FF2B5EF4-FFF2-40B4-BE49-F238E27FC236}">
                <a16:creationId xmlns:a16="http://schemas.microsoft.com/office/drawing/2014/main" id="{2F032EF6-D393-08C3-03A6-EE0AC685F10A}"/>
              </a:ext>
            </a:extLst>
          </p:cNvPr>
          <p:cNvPicPr>
            <a:picLocks noChangeAspect="1"/>
          </p:cNvPicPr>
          <p:nvPr/>
        </p:nvPicPr>
        <p:blipFill>
          <a:blip r:embed="rId2"/>
          <a:stretch>
            <a:fillRect/>
          </a:stretch>
        </p:blipFill>
        <p:spPr>
          <a:xfrm>
            <a:off x="1924050" y="995096"/>
            <a:ext cx="8201026" cy="5748603"/>
          </a:xfrm>
          <a:prstGeom prst="rect">
            <a:avLst/>
          </a:prstGeom>
        </p:spPr>
      </p:pic>
    </p:spTree>
    <p:extLst>
      <p:ext uri="{BB962C8B-B14F-4D97-AF65-F5344CB8AC3E}">
        <p14:creationId xmlns:p14="http://schemas.microsoft.com/office/powerpoint/2010/main" val="42090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618309"/>
            <a:ext cx="10515600" cy="5558654"/>
          </a:xfrm>
        </p:spPr>
        <p:txBody>
          <a:bodyPr>
            <a:normAutofit fontScale="92500" lnSpcReduction="20000"/>
          </a:bodyPr>
          <a:lstStyle/>
          <a:p>
            <a:pPr marL="0" indent="0">
              <a:buNone/>
            </a:pPr>
            <a:r>
              <a:rPr lang="en-GB" b="1" dirty="0">
                <a:latin typeface="Twinkl" pitchFamily="2" charset="0"/>
              </a:rPr>
              <a:t>When listening to your child read, remember: </a:t>
            </a:r>
          </a:p>
          <a:p>
            <a:pPr marL="0" indent="0">
              <a:buNone/>
            </a:pPr>
            <a:endParaRPr lang="en-GB" dirty="0">
              <a:latin typeface="Twinkl" pitchFamily="2" charset="0"/>
            </a:endParaRPr>
          </a:p>
          <a:p>
            <a:r>
              <a:rPr lang="en-GB" dirty="0">
                <a:latin typeface="Twinkl" pitchFamily="2" charset="0"/>
              </a:rPr>
              <a:t>Encourage them to turn the pages and point to the words if they need to. </a:t>
            </a:r>
          </a:p>
          <a:p>
            <a:r>
              <a:rPr lang="en-GB" dirty="0">
                <a:latin typeface="Twinkl" pitchFamily="2" charset="0"/>
              </a:rPr>
              <a:t>Have a go by themselves before you offer help. </a:t>
            </a:r>
          </a:p>
          <a:p>
            <a:r>
              <a:rPr lang="en-GB" dirty="0">
                <a:latin typeface="Twinkl" pitchFamily="2" charset="0"/>
              </a:rPr>
              <a:t>Remind your child to spot graphemes and fast words. </a:t>
            </a:r>
          </a:p>
          <a:p>
            <a:r>
              <a:rPr lang="en-GB" dirty="0">
                <a:latin typeface="Twinkl" pitchFamily="2" charset="0"/>
              </a:rPr>
              <a:t>Remind your child to segment and blend unfamiliar words as their first approach. </a:t>
            </a:r>
          </a:p>
          <a:p>
            <a:r>
              <a:rPr lang="en-GB" dirty="0">
                <a:latin typeface="Twinkl" pitchFamily="2" charset="0"/>
              </a:rPr>
              <a:t>Read words from sight as soon as they are able to. </a:t>
            </a:r>
          </a:p>
          <a:p>
            <a:r>
              <a:rPr lang="en-GB" dirty="0">
                <a:latin typeface="Twinkl" pitchFamily="2" charset="0"/>
              </a:rPr>
              <a:t>Once they have blended words, go back and re-read the sentence so they can make sense of it. </a:t>
            </a:r>
          </a:p>
          <a:p>
            <a:r>
              <a:rPr lang="en-GB" dirty="0">
                <a:latin typeface="Twinkl" pitchFamily="2" charset="0"/>
              </a:rPr>
              <a:t>Talk to your child about what they have read to check their understanding. </a:t>
            </a:r>
          </a:p>
          <a:p>
            <a:r>
              <a:rPr lang="en-GB" dirty="0">
                <a:latin typeface="Twinkl" pitchFamily="2" charset="0"/>
              </a:rPr>
              <a:t>Praise them for trying hard. </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0139394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Writing </a:t>
            </a:r>
          </a:p>
        </p:txBody>
      </p:sp>
      <p:sp>
        <p:nvSpPr>
          <p:cNvPr id="3" name="Content Placeholder 2"/>
          <p:cNvSpPr>
            <a:spLocks noGrp="1"/>
          </p:cNvSpPr>
          <p:nvPr>
            <p:ph idx="1"/>
          </p:nvPr>
        </p:nvSpPr>
        <p:spPr/>
        <p:txBody>
          <a:bodyPr>
            <a:normAutofit lnSpcReduction="10000"/>
          </a:bodyPr>
          <a:lstStyle/>
          <a:p>
            <a:r>
              <a:rPr lang="en-GB" dirty="0">
                <a:latin typeface="Twinkl" pitchFamily="2" charset="0"/>
              </a:rPr>
              <a:t>When learning to write, children are encouraged to listen to the phonemes in words and ‘segment’ </a:t>
            </a:r>
          </a:p>
          <a:p>
            <a:r>
              <a:rPr lang="en-GB" dirty="0">
                <a:latin typeface="Twinkl" pitchFamily="2" charset="0"/>
              </a:rPr>
              <a:t>We use ‘robot arms’ to mimic chopping up the phonemes as they segment a word. Often children begin by hearing the first phoneme, but with practise, they start to hear the middle and final phonemes in words.  </a:t>
            </a:r>
          </a:p>
          <a:p>
            <a:r>
              <a:rPr lang="en-GB" dirty="0">
                <a:latin typeface="Twinkl" pitchFamily="2" charset="0"/>
              </a:rPr>
              <a:t>Don’t worry if at first your child spells things incorrectly, this is part of the process. Once they begin to progress through phonics lessons, we start to correct spellings and apply what they have learnt in sessions. </a:t>
            </a:r>
          </a:p>
          <a:p>
            <a:r>
              <a:rPr lang="en-GB" dirty="0">
                <a:latin typeface="Twinkl" pitchFamily="2" charset="0"/>
              </a:rPr>
              <a:t>We always encourage children to spell ‘fast words’ correctly. </a:t>
            </a:r>
          </a:p>
        </p:txBody>
      </p:sp>
    </p:spTree>
    <p:extLst>
      <p:ext uri="{BB962C8B-B14F-4D97-AF65-F5344CB8AC3E}">
        <p14:creationId xmlns:p14="http://schemas.microsoft.com/office/powerpoint/2010/main" val="26472813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2" charset="0"/>
              </a:rPr>
              <a:t>Helping your child to write at home.</a:t>
            </a:r>
          </a:p>
        </p:txBody>
      </p:sp>
      <p:sp>
        <p:nvSpPr>
          <p:cNvPr id="3" name="Content Placeholder 2"/>
          <p:cNvSpPr>
            <a:spLocks noGrp="1"/>
          </p:cNvSpPr>
          <p:nvPr>
            <p:ph idx="1"/>
          </p:nvPr>
        </p:nvSpPr>
        <p:spPr>
          <a:xfrm>
            <a:off x="838200" y="1690688"/>
            <a:ext cx="10515600" cy="4486275"/>
          </a:xfrm>
        </p:spPr>
        <p:txBody>
          <a:bodyPr>
            <a:normAutofit fontScale="77500" lnSpcReduction="20000"/>
          </a:bodyPr>
          <a:lstStyle/>
          <a:p>
            <a:r>
              <a:rPr lang="en-GB" dirty="0">
                <a:latin typeface="Twinkl" pitchFamily="2" charset="0"/>
              </a:rPr>
              <a:t>Encourage your child to write their own name (first and last) on cards for family, pictures, signs for bedroom doors. </a:t>
            </a:r>
          </a:p>
          <a:p>
            <a:r>
              <a:rPr lang="en-GB" dirty="0">
                <a:latin typeface="Twinkl" pitchFamily="2" charset="0"/>
              </a:rPr>
              <a:t>Practise using tools, cutlery and pencils for writing. This relies on fine motor control so any activity that involves children pinching their fingers will help to build up strength. E.g. playdough, pegs, threading, jigsaws, tweezers. </a:t>
            </a:r>
          </a:p>
          <a:p>
            <a:r>
              <a:rPr lang="en-GB" b="1" dirty="0">
                <a:latin typeface="Twinkl" pitchFamily="2" charset="0"/>
              </a:rPr>
              <a:t>When your child has drawn a picture, encourage them to label it. </a:t>
            </a:r>
          </a:p>
          <a:p>
            <a:pPr marL="0" indent="0">
              <a:buNone/>
            </a:pPr>
            <a:r>
              <a:rPr lang="en-GB" dirty="0">
                <a:latin typeface="Twinkl" pitchFamily="2" charset="0"/>
              </a:rPr>
              <a:t>To begin with, this may just be the initial sound. Then a label (remember this wont be spelt correctly) and further into their development, they can write a sentence to match their picture. Remember to encourage them to plan aloud before attempting to write. </a:t>
            </a:r>
          </a:p>
          <a:p>
            <a:r>
              <a:rPr lang="en-GB" b="1" dirty="0">
                <a:latin typeface="Twinkl" pitchFamily="2" charset="0"/>
              </a:rPr>
              <a:t>Encourage your child to spell fast words correctly using the sets we send home</a:t>
            </a:r>
          </a:p>
          <a:p>
            <a:r>
              <a:rPr lang="en-GB" b="1" dirty="0">
                <a:latin typeface="Twinkl" pitchFamily="2" charset="0"/>
              </a:rPr>
              <a:t>Encourage your child to write for purposes e.g. cards, place names at Christmas, signs for bedrooms, lists for shopping, labels for bedrooms</a:t>
            </a:r>
            <a:endParaRPr lang="en-GB" sz="3200" b="1" dirty="0"/>
          </a:p>
          <a:p>
            <a:endParaRPr lang="en-GB" dirty="0"/>
          </a:p>
          <a:p>
            <a:endParaRPr lang="en-GB" dirty="0"/>
          </a:p>
        </p:txBody>
      </p:sp>
    </p:spTree>
    <p:extLst>
      <p:ext uri="{BB962C8B-B14F-4D97-AF65-F5344CB8AC3E}">
        <p14:creationId xmlns:p14="http://schemas.microsoft.com/office/powerpoint/2010/main" val="28638687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How to help your child in F1 </a:t>
            </a:r>
          </a:p>
        </p:txBody>
      </p:sp>
      <p:sp>
        <p:nvSpPr>
          <p:cNvPr id="3" name="Content Placeholder 2"/>
          <p:cNvSpPr>
            <a:spLocks noGrp="1"/>
          </p:cNvSpPr>
          <p:nvPr>
            <p:ph idx="1"/>
          </p:nvPr>
        </p:nvSpPr>
        <p:spPr/>
        <p:txBody>
          <a:bodyPr>
            <a:normAutofit fontScale="92500" lnSpcReduction="10000"/>
          </a:bodyPr>
          <a:lstStyle/>
          <a:p>
            <a:pPr marL="0" indent="0">
              <a:buNone/>
            </a:pPr>
            <a:r>
              <a:rPr lang="en-GB" b="1" dirty="0">
                <a:latin typeface="Twinkl" pitchFamily="2" charset="0"/>
              </a:rPr>
              <a:t>Our phonics sessions in F1 are based on speaking and listening skills. </a:t>
            </a:r>
            <a:r>
              <a:rPr lang="en-GB" dirty="0">
                <a:latin typeface="Twinkl" pitchFamily="2" charset="0"/>
              </a:rPr>
              <a:t>You can help your child by encouraging them to:</a:t>
            </a:r>
          </a:p>
          <a:p>
            <a:pPr lvl="0"/>
            <a:r>
              <a:rPr lang="en-GB" dirty="0">
                <a:latin typeface="Twinkl" pitchFamily="2" charset="0"/>
              </a:rPr>
              <a:t>Listen to sounds around them.</a:t>
            </a:r>
          </a:p>
          <a:p>
            <a:pPr lvl="0"/>
            <a:r>
              <a:rPr lang="en-GB" dirty="0">
                <a:latin typeface="Twinkl" pitchFamily="2" charset="0"/>
              </a:rPr>
              <a:t>Sing action songs and nursery rhymes.</a:t>
            </a:r>
          </a:p>
          <a:p>
            <a:pPr lvl="0"/>
            <a:r>
              <a:rPr lang="en-GB" dirty="0">
                <a:latin typeface="Twinkl" pitchFamily="2" charset="0"/>
              </a:rPr>
              <a:t>Make up sentences with words beginning with the same letter e.g. Sam saw a slippery snake.</a:t>
            </a:r>
          </a:p>
          <a:p>
            <a:pPr lvl="0"/>
            <a:r>
              <a:rPr lang="en-GB" dirty="0">
                <a:latin typeface="Twinkl" pitchFamily="2" charset="0"/>
              </a:rPr>
              <a:t>Experiment with their voices to see what sounds they can make.</a:t>
            </a:r>
          </a:p>
          <a:p>
            <a:pPr lvl="0"/>
            <a:r>
              <a:rPr lang="en-GB" dirty="0">
                <a:latin typeface="Twinkl" pitchFamily="2" charset="0"/>
              </a:rPr>
              <a:t>Sound talk to them to see if they can blend sounds together to make a word </a:t>
            </a:r>
            <a:r>
              <a:rPr lang="en-GB" dirty="0" err="1">
                <a:latin typeface="Twinkl" pitchFamily="2" charset="0"/>
              </a:rPr>
              <a:t>e.g</a:t>
            </a:r>
            <a:r>
              <a:rPr lang="en-GB" dirty="0">
                <a:latin typeface="Twinkl" pitchFamily="2" charset="0"/>
              </a:rPr>
              <a:t> “Put on your h-a-t, c-</a:t>
            </a:r>
            <a:r>
              <a:rPr lang="en-GB" dirty="0" err="1">
                <a:latin typeface="Twinkl" pitchFamily="2" charset="0"/>
              </a:rPr>
              <a:t>oa</a:t>
            </a:r>
            <a:r>
              <a:rPr lang="en-GB" dirty="0">
                <a:latin typeface="Twinkl" pitchFamily="2" charset="0"/>
              </a:rPr>
              <a:t>-t,” etc. </a:t>
            </a:r>
          </a:p>
          <a:p>
            <a:pPr lvl="0"/>
            <a:r>
              <a:rPr lang="en-GB" dirty="0">
                <a:latin typeface="Twinkl" pitchFamily="2" charset="0"/>
              </a:rPr>
              <a:t>Segment words apart (talk like a robot) “Can you ask if Daddy wants cheese?” </a:t>
            </a:r>
            <a:r>
              <a:rPr lang="en-GB" dirty="0" err="1">
                <a:latin typeface="Twinkl" pitchFamily="2" charset="0"/>
              </a:rPr>
              <a:t>ch</a:t>
            </a:r>
            <a:r>
              <a:rPr lang="en-GB" dirty="0">
                <a:latin typeface="Twinkl" pitchFamily="2" charset="0"/>
              </a:rPr>
              <a:t>-</a:t>
            </a:r>
            <a:r>
              <a:rPr lang="en-GB" dirty="0" err="1">
                <a:latin typeface="Twinkl" pitchFamily="2" charset="0"/>
              </a:rPr>
              <a:t>ee</a:t>
            </a:r>
            <a:r>
              <a:rPr lang="en-GB" dirty="0">
                <a:latin typeface="Twinkl" pitchFamily="2" charset="0"/>
              </a:rPr>
              <a:t>-se.</a:t>
            </a:r>
          </a:p>
          <a:p>
            <a:endParaRPr lang="en-GB" dirty="0"/>
          </a:p>
        </p:txBody>
      </p:sp>
    </p:spTree>
    <p:extLst>
      <p:ext uri="{BB962C8B-B14F-4D97-AF65-F5344CB8AC3E}">
        <p14:creationId xmlns:p14="http://schemas.microsoft.com/office/powerpoint/2010/main" val="32688508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How to help your child in F2 </a:t>
            </a:r>
          </a:p>
        </p:txBody>
      </p:sp>
      <p:sp>
        <p:nvSpPr>
          <p:cNvPr id="3" name="Content Placeholder 2"/>
          <p:cNvSpPr>
            <a:spLocks noGrp="1"/>
          </p:cNvSpPr>
          <p:nvPr>
            <p:ph idx="1"/>
          </p:nvPr>
        </p:nvSpPr>
        <p:spPr>
          <a:xfrm>
            <a:off x="838200" y="1489166"/>
            <a:ext cx="10515600" cy="4946468"/>
          </a:xfrm>
        </p:spPr>
        <p:txBody>
          <a:bodyPr>
            <a:noAutofit/>
          </a:bodyPr>
          <a:lstStyle/>
          <a:p>
            <a:pPr marL="0" indent="0">
              <a:buNone/>
            </a:pPr>
            <a:r>
              <a:rPr lang="en-GB" sz="1600" dirty="0">
                <a:latin typeface="Twinkl" pitchFamily="2" charset="0"/>
              </a:rPr>
              <a:t>During </a:t>
            </a:r>
            <a:r>
              <a:rPr lang="en-GB" sz="1600" dirty="0">
                <a:solidFill>
                  <a:srgbClr val="FF0000"/>
                </a:solidFill>
                <a:latin typeface="Twinkl" pitchFamily="2" charset="0"/>
              </a:rPr>
              <a:t>F2</a:t>
            </a:r>
            <a:r>
              <a:rPr lang="en-GB" sz="1600" dirty="0">
                <a:latin typeface="Twinkl" pitchFamily="2" charset="0"/>
              </a:rPr>
              <a:t> in Foundation Stage, children begin to learn single letter sounds (phonemes) to read and write words and sentences. They also learn fast words to read and spell correctly. We begin to read fake words and real words. </a:t>
            </a:r>
          </a:p>
          <a:p>
            <a:pPr marL="0" indent="0">
              <a:buNone/>
            </a:pPr>
            <a:endParaRPr lang="en-GB" sz="1600" dirty="0">
              <a:latin typeface="Twinkl" pitchFamily="2" charset="0"/>
            </a:endParaRPr>
          </a:p>
          <a:p>
            <a:pPr marL="0" indent="0">
              <a:buNone/>
            </a:pPr>
            <a:r>
              <a:rPr lang="en-GB" sz="1600" dirty="0">
                <a:latin typeface="Twinkl" pitchFamily="2" charset="0"/>
              </a:rPr>
              <a:t>You can help you child by</a:t>
            </a:r>
          </a:p>
          <a:p>
            <a:pPr lvl="0"/>
            <a:r>
              <a:rPr lang="en-GB" sz="1600" dirty="0">
                <a:latin typeface="Twinkl" pitchFamily="2" charset="0"/>
              </a:rPr>
              <a:t>Encouraging them to say the sounds correctly. Try not to add uh on the end e.g. m not mu</a:t>
            </a:r>
          </a:p>
          <a:p>
            <a:pPr lvl="0"/>
            <a:r>
              <a:rPr lang="en-GB" sz="1600" dirty="0">
                <a:latin typeface="Twinkl" pitchFamily="2" charset="0"/>
              </a:rPr>
              <a:t>Watch this clip: </a:t>
            </a:r>
            <a:r>
              <a:rPr lang="en-GB" sz="1600" dirty="0">
                <a:latin typeface="Twinkl" pitchFamily="2" charset="0"/>
                <a:hlinkClick r:id="rId2"/>
              </a:rPr>
              <a:t>https://www.youtube.com/watch?v=TTe5_Em0BHQ&amp;t=26s</a:t>
            </a:r>
            <a:r>
              <a:rPr lang="en-GB" sz="1600" dirty="0">
                <a:latin typeface="Twinkl" pitchFamily="2" charset="0"/>
              </a:rPr>
              <a:t> to see how to pronounce phonemes correctly </a:t>
            </a:r>
          </a:p>
          <a:p>
            <a:pPr lvl="0"/>
            <a:r>
              <a:rPr lang="en-GB" sz="1600" dirty="0">
                <a:latin typeface="Twinkl" pitchFamily="2" charset="0"/>
              </a:rPr>
              <a:t>Encourage them to orally segment words and blend them together using segmenting and blending arms. </a:t>
            </a:r>
          </a:p>
          <a:p>
            <a:pPr lvl="0"/>
            <a:r>
              <a:rPr lang="en-GB" sz="1600" dirty="0">
                <a:latin typeface="Twinkl" pitchFamily="2" charset="0"/>
              </a:rPr>
              <a:t>Ask them to make words with magnetic letters. (pat sat </a:t>
            </a:r>
            <a:r>
              <a:rPr lang="en-GB" sz="1600" dirty="0" err="1">
                <a:latin typeface="Twinkl" pitchFamily="2" charset="0"/>
              </a:rPr>
              <a:t>etc</a:t>
            </a:r>
            <a:r>
              <a:rPr lang="en-GB" sz="1600" dirty="0">
                <a:latin typeface="Twinkl" pitchFamily="2" charset="0"/>
              </a:rPr>
              <a:t>) or write them down</a:t>
            </a:r>
          </a:p>
          <a:p>
            <a:pPr lvl="0"/>
            <a:r>
              <a:rPr lang="en-GB" sz="1600" dirty="0">
                <a:latin typeface="Twinkl" pitchFamily="2" charset="0"/>
              </a:rPr>
              <a:t>Make words for them to read. (cup, pin, </a:t>
            </a:r>
            <a:r>
              <a:rPr lang="en-GB" sz="1600" dirty="0" err="1">
                <a:latin typeface="Twinkl" pitchFamily="2" charset="0"/>
              </a:rPr>
              <a:t>etc</a:t>
            </a:r>
            <a:r>
              <a:rPr lang="en-GB" sz="1600" dirty="0">
                <a:latin typeface="Twinkl" pitchFamily="2" charset="0"/>
              </a:rPr>
              <a:t>) and play a game of pairs</a:t>
            </a:r>
          </a:p>
          <a:p>
            <a:pPr lvl="0"/>
            <a:r>
              <a:rPr lang="en-GB" sz="1600" dirty="0">
                <a:latin typeface="Twinkl" pitchFamily="2" charset="0"/>
              </a:rPr>
              <a:t>Practise reading ‘fast words’ from sight. Try to beat a timer, how many times can you read them before the timer runs out? </a:t>
            </a:r>
          </a:p>
          <a:p>
            <a:pPr lvl="0"/>
            <a:r>
              <a:rPr lang="en-GB" sz="1600" dirty="0">
                <a:latin typeface="Twinkl" pitchFamily="2" charset="0"/>
              </a:rPr>
              <a:t>Encourage them to segment and write lists, posters, labels and simple sentences.</a:t>
            </a:r>
          </a:p>
          <a:p>
            <a:pPr lvl="0"/>
            <a:r>
              <a:rPr lang="en-GB" sz="1600" dirty="0">
                <a:latin typeface="Twinkl" pitchFamily="2" charset="0"/>
              </a:rPr>
              <a:t>Listen to them read their reading book as often as you can. </a:t>
            </a:r>
          </a:p>
          <a:p>
            <a:pPr lvl="0"/>
            <a:r>
              <a:rPr lang="en-GB" sz="1600" dirty="0">
                <a:latin typeface="Twinkl" pitchFamily="2" charset="0"/>
              </a:rPr>
              <a:t>Practise ‘Time to Read’ sheets. </a:t>
            </a:r>
          </a:p>
          <a:p>
            <a:pPr marL="0" lvl="0" indent="0">
              <a:buNone/>
            </a:pPr>
            <a:endParaRPr lang="en-GB" dirty="0">
              <a:latin typeface="Twinkl" pitchFamily="2" charset="0"/>
            </a:endParaRPr>
          </a:p>
          <a:p>
            <a:endParaRPr lang="en-GB" dirty="0">
              <a:latin typeface="Twinkl" pitchFamily="2" charset="0"/>
            </a:endParaRPr>
          </a:p>
          <a:p>
            <a:pPr marL="0" indent="0">
              <a:buNone/>
            </a:pPr>
            <a:r>
              <a:rPr lang="en-GB" dirty="0">
                <a:latin typeface="Twinkl" pitchFamily="2" charset="0"/>
              </a:rPr>
              <a:t>  </a:t>
            </a:r>
          </a:p>
        </p:txBody>
      </p:sp>
    </p:spTree>
    <p:extLst>
      <p:ext uri="{BB962C8B-B14F-4D97-AF65-F5344CB8AC3E}">
        <p14:creationId xmlns:p14="http://schemas.microsoft.com/office/powerpoint/2010/main" val="13876501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How to help your child in F2 </a:t>
            </a:r>
          </a:p>
        </p:txBody>
      </p:sp>
      <p:sp>
        <p:nvSpPr>
          <p:cNvPr id="3" name="Content Placeholder 2"/>
          <p:cNvSpPr>
            <a:spLocks noGrp="1"/>
          </p:cNvSpPr>
          <p:nvPr>
            <p:ph idx="1"/>
          </p:nvPr>
        </p:nvSpPr>
        <p:spPr>
          <a:xfrm>
            <a:off x="838200" y="1407612"/>
            <a:ext cx="10515600" cy="4775473"/>
          </a:xfrm>
        </p:spPr>
        <p:txBody>
          <a:bodyPr>
            <a:normAutofit/>
          </a:bodyPr>
          <a:lstStyle/>
          <a:p>
            <a:pPr marL="0" indent="0">
              <a:buNone/>
            </a:pPr>
            <a:r>
              <a:rPr lang="en-GB" sz="1800" dirty="0">
                <a:latin typeface="Twinkl" pitchFamily="2" charset="0"/>
              </a:rPr>
              <a:t>Once the children have learnt all single letter sounds, they begin to learn digraphs (two letters working together to make one sound) and some trigraphs (three letters working together to make one sound) such as </a:t>
            </a:r>
            <a:r>
              <a:rPr lang="en-GB" sz="1800" b="1" dirty="0" err="1">
                <a:latin typeface="Twinkl" pitchFamily="2" charset="0"/>
              </a:rPr>
              <a:t>igh</a:t>
            </a:r>
            <a:r>
              <a:rPr lang="en-GB" sz="1800" b="1" dirty="0">
                <a:latin typeface="Twinkl" pitchFamily="2" charset="0"/>
              </a:rPr>
              <a:t> </a:t>
            </a:r>
            <a:r>
              <a:rPr lang="en-GB" sz="1800" dirty="0">
                <a:latin typeface="Twinkl" pitchFamily="2" charset="0"/>
              </a:rPr>
              <a:t>in l</a:t>
            </a:r>
            <a:r>
              <a:rPr lang="en-GB" sz="1800" b="1" dirty="0">
                <a:latin typeface="Twinkl" pitchFamily="2" charset="0"/>
              </a:rPr>
              <a:t>igh</a:t>
            </a:r>
            <a:r>
              <a:rPr lang="en-GB" sz="1800" dirty="0">
                <a:latin typeface="Twinkl" pitchFamily="2" charset="0"/>
              </a:rPr>
              <a:t>t and </a:t>
            </a:r>
            <a:r>
              <a:rPr lang="en-GB" sz="1800" b="1" dirty="0">
                <a:latin typeface="Twinkl" pitchFamily="2" charset="0"/>
              </a:rPr>
              <a:t>air</a:t>
            </a:r>
            <a:r>
              <a:rPr lang="en-GB" sz="1800" dirty="0">
                <a:latin typeface="Twinkl" pitchFamily="2" charset="0"/>
              </a:rPr>
              <a:t> in h</a:t>
            </a:r>
            <a:r>
              <a:rPr lang="en-GB" sz="1800" b="1" dirty="0">
                <a:latin typeface="Twinkl" pitchFamily="2" charset="0"/>
              </a:rPr>
              <a:t>air</a:t>
            </a:r>
            <a:r>
              <a:rPr lang="en-GB" sz="1800" dirty="0">
                <a:latin typeface="Twinkl" pitchFamily="2" charset="0"/>
              </a:rPr>
              <a:t>. They learn to use these phonemes to read and write words and sentences. Children also continue to learn fast words. We practise reading fake words and real words. </a:t>
            </a:r>
          </a:p>
          <a:p>
            <a:pPr marL="0" indent="0">
              <a:buNone/>
            </a:pPr>
            <a:endParaRPr lang="en-GB" sz="1800" dirty="0">
              <a:latin typeface="Twinkl" pitchFamily="2" charset="0"/>
            </a:endParaRPr>
          </a:p>
          <a:p>
            <a:pPr marL="0" indent="0">
              <a:buNone/>
            </a:pPr>
            <a:r>
              <a:rPr lang="en-GB" sz="1800" dirty="0">
                <a:latin typeface="Twinkl" pitchFamily="2" charset="0"/>
              </a:rPr>
              <a:t>You can help by</a:t>
            </a:r>
          </a:p>
          <a:p>
            <a:pPr lvl="0"/>
            <a:r>
              <a:rPr lang="en-US" sz="1800" dirty="0">
                <a:latin typeface="Twinkl" pitchFamily="2" charset="0"/>
              </a:rPr>
              <a:t>Encouraging them to look for digraphs and trigraphs in words, using sound buttons if they need to.</a:t>
            </a:r>
            <a:endParaRPr lang="en-GB" sz="1800" dirty="0">
              <a:latin typeface="Twinkl" pitchFamily="2" charset="0"/>
            </a:endParaRPr>
          </a:p>
          <a:p>
            <a:pPr lvl="0"/>
            <a:r>
              <a:rPr lang="en-US" sz="1800" dirty="0">
                <a:latin typeface="Twinkl" pitchFamily="2" charset="0"/>
              </a:rPr>
              <a:t>Writing words using the phonemes they know. You could try writing in shaving foam, corn flour or using water and a paintbrush outside. </a:t>
            </a:r>
          </a:p>
          <a:p>
            <a:pPr lvl="0"/>
            <a:r>
              <a:rPr lang="en-US" sz="1800" dirty="0">
                <a:latin typeface="Twinkl" pitchFamily="2" charset="0"/>
              </a:rPr>
              <a:t>Encourage them to write sentences to match pictures they draw. </a:t>
            </a:r>
            <a:endParaRPr lang="en-GB" sz="1800" dirty="0">
              <a:latin typeface="Twinkl" pitchFamily="2" charset="0"/>
            </a:endParaRPr>
          </a:p>
          <a:p>
            <a:pPr lvl="0"/>
            <a:r>
              <a:rPr lang="en-US" sz="1800" dirty="0">
                <a:latin typeface="Twinkl" pitchFamily="2" charset="0"/>
              </a:rPr>
              <a:t>Helping them to practice reading and spelling the fast words. </a:t>
            </a:r>
            <a:endParaRPr lang="en-GB" sz="1800" dirty="0">
              <a:latin typeface="Twinkl" pitchFamily="2" charset="0"/>
            </a:endParaRPr>
          </a:p>
          <a:p>
            <a:pPr lvl="0"/>
            <a:r>
              <a:rPr lang="en-GB" sz="1800" dirty="0">
                <a:latin typeface="Twinkl" pitchFamily="2" charset="0"/>
              </a:rPr>
              <a:t> Listen to them read their reading book as often as you can. </a:t>
            </a:r>
          </a:p>
          <a:p>
            <a:pPr lvl="0"/>
            <a:r>
              <a:rPr lang="en-GB" sz="1800" dirty="0">
                <a:latin typeface="Twinkl" pitchFamily="2" charset="0"/>
              </a:rPr>
              <a:t>Practise ‘Time to Read’ sheets. </a:t>
            </a:r>
          </a:p>
          <a:p>
            <a:endParaRPr lang="en-GB" sz="1800" dirty="0">
              <a:latin typeface="Twinkl" pitchFamily="2" charset="0"/>
            </a:endParaRPr>
          </a:p>
          <a:p>
            <a:endParaRPr lang="en-GB" sz="1800" dirty="0">
              <a:latin typeface="Twinkl" pitchFamily="2" charset="0"/>
            </a:endParaRPr>
          </a:p>
        </p:txBody>
      </p:sp>
    </p:spTree>
    <p:extLst>
      <p:ext uri="{BB962C8B-B14F-4D97-AF65-F5344CB8AC3E}">
        <p14:creationId xmlns:p14="http://schemas.microsoft.com/office/powerpoint/2010/main" val="22055651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Twinkl" pitchFamily="2" charset="0"/>
              </a:rPr>
              <a:t>How to help your child in F2 </a:t>
            </a:r>
          </a:p>
        </p:txBody>
      </p:sp>
      <p:sp>
        <p:nvSpPr>
          <p:cNvPr id="3" name="Content Placeholder 2"/>
          <p:cNvSpPr>
            <a:spLocks noGrp="1"/>
          </p:cNvSpPr>
          <p:nvPr>
            <p:ph idx="1"/>
          </p:nvPr>
        </p:nvSpPr>
        <p:spPr>
          <a:xfrm>
            <a:off x="838200" y="1825624"/>
            <a:ext cx="10515600" cy="4610009"/>
          </a:xfrm>
        </p:spPr>
        <p:txBody>
          <a:bodyPr>
            <a:noAutofit/>
          </a:bodyPr>
          <a:lstStyle/>
          <a:p>
            <a:pPr marL="0" indent="0">
              <a:buNone/>
            </a:pPr>
            <a:r>
              <a:rPr lang="en-GB" sz="1800" dirty="0">
                <a:latin typeface="Twinkl" pitchFamily="2" charset="0"/>
              </a:rPr>
              <a:t>Once children have learnt to apply trigraphs and digraphs to reading and writing, they learn to read and spell longer words including words containing adjacent consonants such as </a:t>
            </a:r>
            <a:r>
              <a:rPr lang="en-GB" sz="1800" b="1" dirty="0">
                <a:latin typeface="Twinkl" pitchFamily="2" charset="0"/>
              </a:rPr>
              <a:t>scarf</a:t>
            </a:r>
            <a:r>
              <a:rPr lang="en-GB" sz="1800" dirty="0">
                <a:latin typeface="Twinkl" pitchFamily="2" charset="0"/>
              </a:rPr>
              <a:t> and </a:t>
            </a:r>
            <a:r>
              <a:rPr lang="en-GB" sz="1800" b="1" dirty="0">
                <a:latin typeface="Twinkl" pitchFamily="2" charset="0"/>
              </a:rPr>
              <a:t>stop</a:t>
            </a:r>
            <a:r>
              <a:rPr lang="en-GB" sz="1800" dirty="0">
                <a:latin typeface="Twinkl" pitchFamily="2" charset="0"/>
              </a:rPr>
              <a:t>. This gives children the opportunity to practise using sounds they have learned previously in longer words and listen for ‘sneaky sounds’. We practise reading fake words and real words</a:t>
            </a:r>
          </a:p>
          <a:p>
            <a:pPr marL="0" indent="0">
              <a:buNone/>
            </a:pPr>
            <a:r>
              <a:rPr lang="en-GB" sz="1800" dirty="0">
                <a:latin typeface="Twinkl" pitchFamily="2" charset="0"/>
              </a:rPr>
              <a:t> </a:t>
            </a:r>
          </a:p>
          <a:p>
            <a:pPr marL="0" indent="0">
              <a:buNone/>
            </a:pPr>
            <a:r>
              <a:rPr lang="en-GB" sz="1800" dirty="0">
                <a:latin typeface="Twinkl" pitchFamily="2" charset="0"/>
              </a:rPr>
              <a:t>You can help by</a:t>
            </a:r>
          </a:p>
          <a:p>
            <a:pPr lvl="0"/>
            <a:r>
              <a:rPr lang="en-US" sz="1800" dirty="0">
                <a:latin typeface="Twinkl" pitchFamily="2" charset="0"/>
              </a:rPr>
              <a:t>Encouraging your child to listen carefully for all the sounds in longer words before writing them. </a:t>
            </a:r>
            <a:endParaRPr lang="en-GB" sz="1800" dirty="0">
              <a:latin typeface="Twinkl" pitchFamily="2" charset="0"/>
            </a:endParaRPr>
          </a:p>
          <a:p>
            <a:pPr lvl="0"/>
            <a:r>
              <a:rPr lang="en-US" sz="1800" dirty="0">
                <a:latin typeface="Twinkl" pitchFamily="2" charset="0"/>
              </a:rPr>
              <a:t>Encouraging your child to segment and blend unfamiliar words as they read.</a:t>
            </a:r>
            <a:endParaRPr lang="en-GB" sz="1800" dirty="0">
              <a:latin typeface="Twinkl" pitchFamily="2" charset="0"/>
            </a:endParaRPr>
          </a:p>
          <a:p>
            <a:pPr lvl="0"/>
            <a:r>
              <a:rPr lang="en-US" sz="1800" dirty="0">
                <a:latin typeface="Twinkl" pitchFamily="2" charset="0"/>
              </a:rPr>
              <a:t>Help them to practice reading and spelling the fast words correctly including when they are writing for a purpose.</a:t>
            </a:r>
            <a:endParaRPr lang="en-GB" sz="1800" dirty="0">
              <a:latin typeface="Twinkl" pitchFamily="2" charset="0"/>
            </a:endParaRPr>
          </a:p>
          <a:p>
            <a:pPr lvl="0"/>
            <a:r>
              <a:rPr lang="en-US" sz="1800" dirty="0">
                <a:latin typeface="Twinkl" pitchFamily="2" charset="0"/>
              </a:rPr>
              <a:t>Encourage your child to add sound buttons to unfamiliar words. Remember they need to use long sound buttons for digraphs and trigraphs. </a:t>
            </a:r>
          </a:p>
          <a:p>
            <a:pPr lvl="0"/>
            <a:r>
              <a:rPr lang="en-GB" sz="1800" dirty="0">
                <a:latin typeface="Twinkl" pitchFamily="2" charset="0"/>
              </a:rPr>
              <a:t>Listen to them read their reading book as often as you can. </a:t>
            </a:r>
          </a:p>
          <a:p>
            <a:pPr lvl="0"/>
            <a:r>
              <a:rPr lang="en-GB" sz="1800" dirty="0">
                <a:latin typeface="Twinkl" pitchFamily="2" charset="0"/>
              </a:rPr>
              <a:t>Practise ‘Time to Read’ sheets. </a:t>
            </a:r>
          </a:p>
          <a:p>
            <a:pPr lvl="0"/>
            <a:endParaRPr lang="en-US" sz="2000" dirty="0">
              <a:latin typeface="Twinkl" pitchFamily="2" charset="0"/>
            </a:endParaRPr>
          </a:p>
          <a:p>
            <a:pPr lvl="0"/>
            <a:endParaRPr lang="en-GB" sz="2000" dirty="0">
              <a:latin typeface="Twinkl" pitchFamily="2" charset="0"/>
            </a:endParaRPr>
          </a:p>
          <a:p>
            <a:pPr marL="0" indent="0">
              <a:buNone/>
            </a:pPr>
            <a:r>
              <a:rPr lang="en-GB" sz="2400" dirty="0">
                <a:latin typeface="Twinkl" pitchFamily="2" charset="0"/>
              </a:rPr>
              <a:t> </a:t>
            </a:r>
          </a:p>
        </p:txBody>
      </p:sp>
    </p:spTree>
    <p:extLst>
      <p:ext uri="{BB962C8B-B14F-4D97-AF65-F5344CB8AC3E}">
        <p14:creationId xmlns:p14="http://schemas.microsoft.com/office/powerpoint/2010/main" val="18952278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A5CDF-5C5A-1E9E-BF08-738F16107738}"/>
              </a:ext>
            </a:extLst>
          </p:cNvPr>
          <p:cNvSpPr>
            <a:spLocks noGrp="1"/>
          </p:cNvSpPr>
          <p:nvPr>
            <p:ph type="title"/>
          </p:nvPr>
        </p:nvSpPr>
        <p:spPr/>
        <p:txBody>
          <a:bodyPr/>
          <a:lstStyle/>
          <a:p>
            <a:pPr algn="ctr"/>
            <a:r>
              <a:rPr lang="en-GB" dirty="0">
                <a:latin typeface="Twinkl" panose="02000000000000000000" pitchFamily="2" charset="0"/>
              </a:rPr>
              <a:t>Thankyou</a:t>
            </a:r>
            <a:endParaRPr lang="en-US" dirty="0">
              <a:latin typeface="Twinkl" panose="02000000000000000000" pitchFamily="2" charset="0"/>
            </a:endParaRPr>
          </a:p>
        </p:txBody>
      </p:sp>
      <p:sp>
        <p:nvSpPr>
          <p:cNvPr id="6" name="TextBox 5">
            <a:extLst>
              <a:ext uri="{FF2B5EF4-FFF2-40B4-BE49-F238E27FC236}">
                <a16:creationId xmlns:a16="http://schemas.microsoft.com/office/drawing/2014/main" id="{932119DA-77F5-C0CD-F8B3-3AE0EECCA702}"/>
              </a:ext>
            </a:extLst>
          </p:cNvPr>
          <p:cNvSpPr txBox="1"/>
          <p:nvPr/>
        </p:nvSpPr>
        <p:spPr>
          <a:xfrm>
            <a:off x="1266825" y="2676525"/>
            <a:ext cx="9686925" cy="2800767"/>
          </a:xfrm>
          <a:prstGeom prst="rect">
            <a:avLst/>
          </a:prstGeom>
          <a:noFill/>
        </p:spPr>
        <p:txBody>
          <a:bodyPr wrap="square" rtlCol="0">
            <a:spAutoFit/>
          </a:bodyPr>
          <a:lstStyle/>
          <a:p>
            <a:pPr algn="ctr"/>
            <a:r>
              <a:rPr lang="en-GB" sz="4400" dirty="0">
                <a:latin typeface="Twinkl" panose="02000000000000000000" pitchFamily="2" charset="0"/>
              </a:rPr>
              <a:t>If you have any questions about supporting reading and writing at home, please pop in to see your child’s class teacher. </a:t>
            </a:r>
            <a:endParaRPr lang="en-US" sz="4400" dirty="0">
              <a:latin typeface="Twinkl" panose="02000000000000000000" pitchFamily="2" charset="0"/>
            </a:endParaRPr>
          </a:p>
        </p:txBody>
      </p:sp>
    </p:spTree>
    <p:extLst>
      <p:ext uri="{BB962C8B-B14F-4D97-AF65-F5344CB8AC3E}">
        <p14:creationId xmlns:p14="http://schemas.microsoft.com/office/powerpoint/2010/main" val="19234473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16061</TotalTime>
  <Words>2434</Words>
  <Application>Microsoft Office PowerPoint</Application>
  <PresentationFormat>Widescreen</PresentationFormat>
  <Paragraphs>151</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Twinkl</vt:lpstr>
      <vt:lpstr>Office Theme</vt:lpstr>
      <vt:lpstr>Early Reading and Writing.  F2</vt:lpstr>
      <vt:lpstr>The Early Years Curriculum</vt:lpstr>
      <vt:lpstr>Early Literacy: Emerging Reading and Writing</vt:lpstr>
      <vt:lpstr>PowerPoint Presentation</vt:lpstr>
      <vt:lpstr>How do we teach children to read and write?</vt:lpstr>
      <vt:lpstr>What are they talking about? </vt:lpstr>
      <vt:lpstr>Reading </vt:lpstr>
      <vt:lpstr>Helping your child to read at home. </vt:lpstr>
      <vt:lpstr>Time to Read sheets </vt:lpstr>
      <vt:lpstr>Other Reading Strategies </vt:lpstr>
      <vt:lpstr>PowerPoint Presentation</vt:lpstr>
      <vt:lpstr>Writing </vt:lpstr>
      <vt:lpstr>Helping your child to write at home.</vt:lpstr>
      <vt:lpstr>How to help your child in F1 </vt:lpstr>
      <vt:lpstr>How to help your child in F2 </vt:lpstr>
      <vt:lpstr>How to help your child in F2 </vt:lpstr>
      <vt:lpstr>How to help your child in F2 </vt:lpstr>
      <vt:lpstr>Thankyou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Early Reading and Writing.</dc:title>
  <dc:creator>Joanna Law</dc:creator>
  <cp:lastModifiedBy>Joanna Law</cp:lastModifiedBy>
  <cp:revision>28</cp:revision>
  <cp:lastPrinted>2021-10-04T15:39:57Z</cp:lastPrinted>
  <dcterms:created xsi:type="dcterms:W3CDTF">2020-09-23T15:06:15Z</dcterms:created>
  <dcterms:modified xsi:type="dcterms:W3CDTF">2022-09-23T11:33:28Z</dcterms:modified>
</cp:coreProperties>
</file>